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3.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4.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8" r:id="rId2"/>
    <p:sldId id="299" r:id="rId3"/>
    <p:sldId id="259" r:id="rId4"/>
    <p:sldId id="304" r:id="rId5"/>
    <p:sldId id="297" r:id="rId6"/>
    <p:sldId id="262" r:id="rId7"/>
    <p:sldId id="289" r:id="rId8"/>
    <p:sldId id="267" r:id="rId9"/>
    <p:sldId id="270" r:id="rId10"/>
    <p:sldId id="290" r:id="rId11"/>
    <p:sldId id="271" r:id="rId12"/>
    <p:sldId id="272" r:id="rId13"/>
    <p:sldId id="273" r:id="rId14"/>
    <p:sldId id="276" r:id="rId15"/>
    <p:sldId id="277" r:id="rId16"/>
    <p:sldId id="291" r:id="rId17"/>
    <p:sldId id="279" r:id="rId18"/>
    <p:sldId id="294" r:id="rId19"/>
    <p:sldId id="302" r:id="rId20"/>
    <p:sldId id="281" r:id="rId21"/>
    <p:sldId id="298" r:id="rId22"/>
    <p:sldId id="283" r:id="rId23"/>
    <p:sldId id="286" r:id="rId24"/>
    <p:sldId id="300" r:id="rId25"/>
    <p:sldId id="303" r:id="rId26"/>
    <p:sldId id="30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369C"/>
    <a:srgbClr val="CD1DC5"/>
    <a:srgbClr val="000000"/>
    <a:srgbClr val="550B4C"/>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91" autoAdjust="0"/>
  </p:normalViewPr>
  <p:slideViewPr>
    <p:cSldViewPr snapToGrid="0">
      <p:cViewPr varScale="1">
        <p:scale>
          <a:sx n="72" d="100"/>
          <a:sy n="72" d="100"/>
        </p:scale>
        <p:origin x="5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a:outerShdw blurRad="63500" sx="102000" sy="102000" algn="ctr" rotWithShape="0">
                  <a:prstClr val="black">
                    <a:alpha val="20000"/>
                  </a:prstClr>
                </a:outerShdw>
              </a:effectLst>
            </c:spPr>
          </c:dPt>
          <c:dPt>
            <c:idx val="1"/>
            <c:bubble3D val="0"/>
            <c:spPr>
              <a:solidFill>
                <a:schemeClr val="accent2"/>
              </a:solidFill>
              <a:ln>
                <a:noFill/>
              </a:ln>
              <a:effectLst>
                <a:outerShdw blurRad="63500" sx="102000" sy="102000" algn="ctr" rotWithShape="0">
                  <a:prstClr val="black">
                    <a:alpha val="20000"/>
                  </a:prstClr>
                </a:outerShdw>
              </a:effectLst>
            </c:spPr>
          </c:dPt>
          <c:dPt>
            <c:idx val="2"/>
            <c:bubble3D val="0"/>
            <c:spPr>
              <a:solidFill>
                <a:srgbClr val="00B050"/>
              </a:solidFill>
              <a:ln>
                <a:noFill/>
              </a:ln>
              <a:effectLst>
                <a:outerShdw blurRad="63500" sx="102000" sy="102000" algn="ctr" rotWithShape="0">
                  <a:prstClr val="black">
                    <a:alpha val="20000"/>
                  </a:prstClr>
                </a:outerShdw>
              </a:effectLst>
            </c:spPr>
          </c:dPt>
          <c:dPt>
            <c:idx val="3"/>
            <c:bubble3D val="0"/>
            <c:spPr>
              <a:solidFill>
                <a:schemeClr val="accent4"/>
              </a:solidFill>
              <a:ln>
                <a:noFill/>
              </a:ln>
              <a:effectLst>
                <a:outerShdw blurRad="63500" sx="102000" sy="102000" algn="ctr" rotWithShape="0">
                  <a:prstClr val="black">
                    <a:alpha val="20000"/>
                  </a:prstClr>
                </a:outerShdw>
              </a:effectLst>
            </c:spPr>
          </c:dPt>
          <c:dPt>
            <c:idx val="4"/>
            <c:bubble3D val="0"/>
            <c:spPr>
              <a:solidFill>
                <a:srgbClr val="FF0000"/>
              </a:solidFill>
              <a:ln>
                <a:noFill/>
              </a:ln>
              <a:effectLst>
                <a:outerShdw blurRad="63500" sx="102000" sy="102000" algn="ctr" rotWithShape="0">
                  <a:prstClr val="black">
                    <a:alpha val="20000"/>
                  </a:prstClr>
                </a:outerShdw>
              </a:effectLst>
            </c:spPr>
          </c:dPt>
          <c:dLbls>
            <c:dLbl>
              <c:idx val="0"/>
              <c:layout>
                <c:manualLayout>
                  <c:x val="1.8343816270647265E-3"/>
                  <c:y val="7.0304665544928969E-3"/>
                </c:manualLayout>
              </c:layout>
              <c:tx>
                <c:rich>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fld id="{09A50347-1A3E-4FC2-8B29-715D8C87C933}" type="CATEGORYNAME">
                      <a:rPr lang="en-US">
                        <a:solidFill>
                          <a:srgbClr val="000000"/>
                        </a:solidFill>
                      </a:rPr>
                      <a:pPr>
                        <a:defRPr>
                          <a:solidFill>
                            <a:srgbClr val="000000"/>
                          </a:solidFill>
                        </a:defRPr>
                      </a:pPr>
                      <a:t>[CATEGORY NAME]</a:t>
                    </a:fld>
                    <a:r>
                      <a:rPr lang="en-US" baseline="0" dirty="0">
                        <a:solidFill>
                          <a:srgbClr val="000000"/>
                        </a:solidFill>
                      </a:rPr>
                      <a:t>, </a:t>
                    </a:r>
                    <a:fld id="{90F744DE-EACD-45F8-A935-4445CBE9F9EC}" type="VALUE">
                      <a:rPr lang="en-US" baseline="0" smtClean="0">
                        <a:solidFill>
                          <a:srgbClr val="000000"/>
                        </a:solidFill>
                      </a:rPr>
                      <a:pPr>
                        <a:defRPr>
                          <a:solidFill>
                            <a:srgbClr val="000000"/>
                          </a:solidFill>
                        </a:defRPr>
                      </a:pPr>
                      <a:t>[VALUE]</a:t>
                    </a:fld>
                    <a:r>
                      <a:rPr lang="en-US" baseline="0" dirty="0" smtClean="0">
                        <a:solidFill>
                          <a:srgbClr val="000000"/>
                        </a:solidFill>
                      </a:rPr>
                      <a:t>%</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dLbl>
              <c:idx val="1"/>
              <c:layout/>
              <c:tx>
                <c:rich>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fld id="{1C67689A-3AB2-4F0B-9355-FC45526075C3}" type="CATEGORYNAME">
                      <a:rPr lang="en-US">
                        <a:solidFill>
                          <a:srgbClr val="000000"/>
                        </a:solidFill>
                      </a:rPr>
                      <a:pPr>
                        <a:defRPr>
                          <a:solidFill>
                            <a:srgbClr val="000000"/>
                          </a:solidFill>
                        </a:defRPr>
                      </a:pPr>
                      <a:t>[CATEGORY NAME]</a:t>
                    </a:fld>
                    <a:r>
                      <a:rPr lang="en-US" baseline="0">
                        <a:solidFill>
                          <a:srgbClr val="000000"/>
                        </a:solidFill>
                      </a:rPr>
                      <a:t>, </a:t>
                    </a:r>
                    <a:fld id="{3AD3E5B2-9C8B-4AEA-8597-9F1426F6AA34}" type="VALUE">
                      <a:rPr lang="en-US" baseline="0" smtClean="0">
                        <a:solidFill>
                          <a:srgbClr val="000000"/>
                        </a:solidFill>
                      </a:rPr>
                      <a:pPr>
                        <a:defRPr>
                          <a:solidFill>
                            <a:srgbClr val="000000"/>
                          </a:solidFill>
                        </a:defRPr>
                      </a:pPr>
                      <a:t>[VALUE]</a:t>
                    </a:fld>
                    <a:r>
                      <a:rPr lang="en-US" baseline="0" smtClean="0">
                        <a:solidFill>
                          <a:srgbClr val="000000"/>
                        </a:solidFill>
                      </a:rPr>
                      <a:t>%</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dLbl>
              <c:idx val="2"/>
              <c:layout/>
              <c:tx>
                <c:rich>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fld id="{5C36F301-ADCE-486E-A179-F356AEE1F5BC}" type="CATEGORYNAME">
                      <a:rPr lang="en-US">
                        <a:solidFill>
                          <a:srgbClr val="000000"/>
                        </a:solidFill>
                      </a:rPr>
                      <a:pPr>
                        <a:defRPr>
                          <a:solidFill>
                            <a:srgbClr val="000000"/>
                          </a:solidFill>
                        </a:defRPr>
                      </a:pPr>
                      <a:t>[CATEGORY NAME]</a:t>
                    </a:fld>
                    <a:r>
                      <a:rPr lang="en-US" baseline="0">
                        <a:solidFill>
                          <a:srgbClr val="000000"/>
                        </a:solidFill>
                      </a:rPr>
                      <a:t>, </a:t>
                    </a:r>
                    <a:fld id="{D600E2AF-22BB-4ED2-82CA-65A61F9EE56B}" type="VALUE">
                      <a:rPr lang="en-US" baseline="0" smtClean="0">
                        <a:solidFill>
                          <a:srgbClr val="000000"/>
                        </a:solidFill>
                      </a:rPr>
                      <a:pPr>
                        <a:defRPr>
                          <a:solidFill>
                            <a:srgbClr val="000000"/>
                          </a:solidFill>
                        </a:defRPr>
                      </a:pPr>
                      <a:t>[VALUE]</a:t>
                    </a:fld>
                    <a:r>
                      <a:rPr lang="en-US" baseline="0" smtClean="0">
                        <a:solidFill>
                          <a:srgbClr val="000000"/>
                        </a:solidFill>
                      </a:rPr>
                      <a:t>%</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dLbl>
              <c:idx val="3"/>
              <c:layout/>
              <c:tx>
                <c:rich>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fld id="{B2348997-8D70-4D66-A7CF-E5DB572B7809}" type="CATEGORYNAME">
                      <a:rPr lang="en-US">
                        <a:solidFill>
                          <a:srgbClr val="000000"/>
                        </a:solidFill>
                      </a:rPr>
                      <a:pPr>
                        <a:defRPr>
                          <a:solidFill>
                            <a:srgbClr val="000000"/>
                          </a:solidFill>
                        </a:defRPr>
                      </a:pPr>
                      <a:t>[CATEGORY NAME]</a:t>
                    </a:fld>
                    <a:r>
                      <a:rPr lang="en-US" baseline="0">
                        <a:solidFill>
                          <a:srgbClr val="000000"/>
                        </a:solidFill>
                      </a:rPr>
                      <a:t>, </a:t>
                    </a:r>
                    <a:fld id="{8CC95811-CFAE-424B-8D42-B831F31B14A5}" type="VALUE">
                      <a:rPr lang="en-US" baseline="0" smtClean="0">
                        <a:solidFill>
                          <a:srgbClr val="000000"/>
                        </a:solidFill>
                      </a:rPr>
                      <a:pPr>
                        <a:defRPr>
                          <a:solidFill>
                            <a:srgbClr val="000000"/>
                          </a:solidFill>
                        </a:defRPr>
                      </a:pPr>
                      <a:t>[VALUE]</a:t>
                    </a:fld>
                    <a:r>
                      <a:rPr lang="en-US" baseline="0" smtClean="0">
                        <a:solidFill>
                          <a:srgbClr val="000000"/>
                        </a:solidFill>
                      </a:rPr>
                      <a:t> %</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dLbl>
              <c:idx val="4"/>
              <c:layout/>
              <c:tx>
                <c:rich>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fld id="{7F7A3444-5EFF-4CD0-B514-8530B93EBDA1}" type="CATEGORYNAME">
                      <a:rPr lang="en-US">
                        <a:solidFill>
                          <a:srgbClr val="000000"/>
                        </a:solidFill>
                      </a:rPr>
                      <a:pPr>
                        <a:defRPr>
                          <a:solidFill>
                            <a:srgbClr val="000000"/>
                          </a:solidFill>
                        </a:defRPr>
                      </a:pPr>
                      <a:t>[CATEGORY NAME]</a:t>
                    </a:fld>
                    <a:r>
                      <a:rPr lang="en-US" baseline="0">
                        <a:solidFill>
                          <a:srgbClr val="000000"/>
                        </a:solidFill>
                      </a:rPr>
                      <a:t>, </a:t>
                    </a:r>
                    <a:fld id="{6619C605-E180-4EB3-AFAF-2682D3EE2E0C}" type="VALUE">
                      <a:rPr lang="en-US" baseline="0" smtClean="0">
                        <a:solidFill>
                          <a:srgbClr val="000000"/>
                        </a:solidFill>
                      </a:rPr>
                      <a:pPr>
                        <a:defRPr>
                          <a:solidFill>
                            <a:srgbClr val="000000"/>
                          </a:solidFill>
                        </a:defRPr>
                      </a:pPr>
                      <a:t>[VALUE]</a:t>
                    </a:fld>
                    <a:r>
                      <a:rPr lang="en-US" baseline="0" smtClean="0">
                        <a:solidFill>
                          <a:srgbClr val="000000"/>
                        </a:solidFill>
                      </a:rPr>
                      <a:t>%</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rgbClr val="000000"/>
                    </a:solidFill>
                    <a:latin typeface="+mn-lt"/>
                    <a:ea typeface="+mn-ea"/>
                    <a:cs typeface="+mn-cs"/>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Brahmin</c:v>
                </c:pt>
                <c:pt idx="1">
                  <c:v>Chhetri</c:v>
                </c:pt>
                <c:pt idx="2">
                  <c:v>Dalit</c:v>
                </c:pt>
                <c:pt idx="3">
                  <c:v>Indigenous/Janajati</c:v>
                </c:pt>
                <c:pt idx="4">
                  <c:v>Other</c:v>
                </c:pt>
              </c:strCache>
            </c:strRef>
          </c:cat>
          <c:val>
            <c:numRef>
              <c:f>Sheet1!$B$2:$B$6</c:f>
              <c:numCache>
                <c:formatCode>General</c:formatCode>
                <c:ptCount val="5"/>
                <c:pt idx="0">
                  <c:v>26</c:v>
                </c:pt>
                <c:pt idx="1">
                  <c:v>21</c:v>
                </c:pt>
                <c:pt idx="2">
                  <c:v>9</c:v>
                </c:pt>
                <c:pt idx="3">
                  <c:v>29</c:v>
                </c:pt>
                <c:pt idx="4">
                  <c:v>14</c:v>
                </c:pt>
              </c:numCache>
            </c:numRef>
          </c:val>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i="0" u="none" strike="noStrike" baseline="0" dirty="0" smtClean="0"/>
              <a:t>Murder/attempt to murder /suicide</a:t>
            </a:r>
            <a:endParaRPr lang="en-US" sz="2000" b="1" dirty="0"/>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Column1</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Murder</c:v>
                </c:pt>
                <c:pt idx="1">
                  <c:v>Attempt to murder</c:v>
                </c:pt>
                <c:pt idx="2">
                  <c:v>Suicide</c:v>
                </c:pt>
                <c:pt idx="3">
                  <c:v>Cyber crime</c:v>
                </c:pt>
              </c:strCache>
            </c:strRef>
          </c:cat>
          <c:val>
            <c:numRef>
              <c:f>Sheet1!$B$2:$B$5</c:f>
              <c:numCache>
                <c:formatCode>General</c:formatCode>
                <c:ptCount val="4"/>
                <c:pt idx="0">
                  <c:v>20</c:v>
                </c:pt>
                <c:pt idx="1">
                  <c:v>20</c:v>
                </c:pt>
                <c:pt idx="2">
                  <c:v>49</c:v>
                </c:pt>
                <c:pt idx="3">
                  <c:v>1</c:v>
                </c:pt>
              </c:numCache>
            </c:numRef>
          </c:val>
        </c:ser>
        <c:ser>
          <c:idx val="1"/>
          <c:order val="1"/>
          <c:tx>
            <c:strRef>
              <c:f>Sheet1!$C$1</c:f>
              <c:strCache>
                <c:ptCount val="1"/>
                <c:pt idx="0">
                  <c:v>Column2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Murder</c:v>
                </c:pt>
                <c:pt idx="1">
                  <c:v>Attempt to murder</c:v>
                </c:pt>
                <c:pt idx="2">
                  <c:v>Suicide</c:v>
                </c:pt>
                <c:pt idx="3">
                  <c:v>Cyber crime</c:v>
                </c:pt>
              </c:strCache>
            </c:strRef>
          </c:cat>
          <c:val>
            <c:numRef>
              <c:f>Sheet1!$C$2:$C$5</c:f>
              <c:numCache>
                <c:formatCode>General</c:formatCode>
                <c:ptCount val="4"/>
              </c:numCache>
            </c:numRef>
          </c:val>
        </c:ser>
        <c:ser>
          <c:idx val="2"/>
          <c:order val="2"/>
          <c:tx>
            <c:strRef>
              <c:f>Sheet1!$D$1</c:f>
              <c:strCache>
                <c:ptCount val="1"/>
                <c:pt idx="0">
                  <c:v>Column3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Murder</c:v>
                </c:pt>
                <c:pt idx="1">
                  <c:v>Attempt to murder</c:v>
                </c:pt>
                <c:pt idx="2">
                  <c:v>Suicide</c:v>
                </c:pt>
                <c:pt idx="3">
                  <c:v>Cyber crime</c:v>
                </c:pt>
              </c:strCache>
            </c:strRef>
          </c:cat>
          <c:val>
            <c:numRef>
              <c:f>Sheet1!$D$2:$D$5</c:f>
              <c:numCache>
                <c:formatCode>General</c:formatCode>
                <c:ptCount val="4"/>
              </c:numCache>
            </c:numRef>
          </c:val>
        </c:ser>
        <c:dLbls>
          <c:dLblPos val="outEnd"/>
          <c:showLegendKey val="0"/>
          <c:showVal val="1"/>
          <c:showCatName val="0"/>
          <c:showSerName val="0"/>
          <c:showPercent val="0"/>
          <c:showBubbleSize val="0"/>
        </c:dLbls>
        <c:gapWidth val="182"/>
        <c:axId val="135584840"/>
        <c:axId val="135582096"/>
      </c:barChart>
      <c:catAx>
        <c:axId val="1355848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35582096"/>
        <c:crosses val="autoZero"/>
        <c:auto val="1"/>
        <c:lblAlgn val="ctr"/>
        <c:lblOffset val="100"/>
        <c:noMultiLvlLbl val="0"/>
      </c:catAx>
      <c:valAx>
        <c:axId val="13558209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5848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Family</c:v>
                </c:pt>
                <c:pt idx="1">
                  <c:v>Friends</c:v>
                </c:pt>
                <c:pt idx="2">
                  <c:v>Relatives</c:v>
                </c:pt>
                <c:pt idx="3">
                  <c:v>Neighbors</c:v>
                </c:pt>
                <c:pt idx="4">
                  <c:v>Person from organization</c:v>
                </c:pt>
                <c:pt idx="5">
                  <c:v>Community based human right activist</c:v>
                </c:pt>
                <c:pt idx="6">
                  <c:v>Police</c:v>
                </c:pt>
                <c:pt idx="7">
                  <c:v>Service providing bodies</c:v>
                </c:pt>
                <c:pt idx="8">
                  <c:v>People’s representative</c:v>
                </c:pt>
                <c:pt idx="9">
                  <c:v>Psychosocial counselor</c:v>
                </c:pt>
                <c:pt idx="10">
                  <c:v>Hotline number</c:v>
                </c:pt>
                <c:pt idx="11">
                  <c:v>May not tell to anibody</c:v>
                </c:pt>
              </c:strCache>
            </c:strRef>
          </c:cat>
          <c:val>
            <c:numRef>
              <c:f>Sheet1!$B$2:$B$13</c:f>
              <c:numCache>
                <c:formatCode>General</c:formatCode>
                <c:ptCount val="12"/>
                <c:pt idx="0">
                  <c:v>22</c:v>
                </c:pt>
                <c:pt idx="1">
                  <c:v>47</c:v>
                </c:pt>
                <c:pt idx="2">
                  <c:v>22</c:v>
                </c:pt>
                <c:pt idx="3">
                  <c:v>21</c:v>
                </c:pt>
                <c:pt idx="4">
                  <c:v>44</c:v>
                </c:pt>
                <c:pt idx="5">
                  <c:v>34</c:v>
                </c:pt>
                <c:pt idx="6">
                  <c:v>30</c:v>
                </c:pt>
                <c:pt idx="7">
                  <c:v>15</c:v>
                </c:pt>
                <c:pt idx="8">
                  <c:v>20</c:v>
                </c:pt>
                <c:pt idx="9">
                  <c:v>0.3</c:v>
                </c:pt>
                <c:pt idx="10">
                  <c:v>0.3</c:v>
                </c:pt>
                <c:pt idx="11">
                  <c:v>0.3</c:v>
                </c:pt>
              </c:numCache>
            </c:numRef>
          </c:val>
        </c:ser>
        <c:ser>
          <c:idx val="1"/>
          <c:order val="1"/>
          <c:tx>
            <c:strRef>
              <c:f>Sheet1!$C$1</c:f>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Family</c:v>
                </c:pt>
                <c:pt idx="1">
                  <c:v>Friends</c:v>
                </c:pt>
                <c:pt idx="2">
                  <c:v>Relatives</c:v>
                </c:pt>
                <c:pt idx="3">
                  <c:v>Neighbors</c:v>
                </c:pt>
                <c:pt idx="4">
                  <c:v>Person from organization</c:v>
                </c:pt>
                <c:pt idx="5">
                  <c:v>Community based human right activist</c:v>
                </c:pt>
                <c:pt idx="6">
                  <c:v>Police</c:v>
                </c:pt>
                <c:pt idx="7">
                  <c:v>Service providing bodies</c:v>
                </c:pt>
                <c:pt idx="8">
                  <c:v>People’s representative</c:v>
                </c:pt>
                <c:pt idx="9">
                  <c:v>Psychosocial counselor</c:v>
                </c:pt>
                <c:pt idx="10">
                  <c:v>Hotline number</c:v>
                </c:pt>
                <c:pt idx="11">
                  <c:v>May not tell to anibody</c:v>
                </c:pt>
              </c:strCache>
            </c:strRef>
          </c:cat>
          <c:val>
            <c:numRef>
              <c:f>Sheet1!$C$2:$C$13</c:f>
              <c:numCache>
                <c:formatCode>General</c:formatCode>
                <c:ptCount val="12"/>
              </c:numCache>
            </c:numRef>
          </c:val>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Family</c:v>
                </c:pt>
                <c:pt idx="1">
                  <c:v>Friends</c:v>
                </c:pt>
                <c:pt idx="2">
                  <c:v>Relatives</c:v>
                </c:pt>
                <c:pt idx="3">
                  <c:v>Neighbors</c:v>
                </c:pt>
                <c:pt idx="4">
                  <c:v>Person from organization</c:v>
                </c:pt>
                <c:pt idx="5">
                  <c:v>Community based human right activist</c:v>
                </c:pt>
                <c:pt idx="6">
                  <c:v>Police</c:v>
                </c:pt>
                <c:pt idx="7">
                  <c:v>Service providing bodies</c:v>
                </c:pt>
                <c:pt idx="8">
                  <c:v>People’s representative</c:v>
                </c:pt>
                <c:pt idx="9">
                  <c:v>Psychosocial counselor</c:v>
                </c:pt>
                <c:pt idx="10">
                  <c:v>Hotline number</c:v>
                </c:pt>
                <c:pt idx="11">
                  <c:v>May not tell to anibody</c:v>
                </c:pt>
              </c:strCache>
            </c:strRef>
          </c:cat>
          <c:val>
            <c:numRef>
              <c:f>Sheet1!$D$2:$D$13</c:f>
              <c:numCache>
                <c:formatCode>General</c:formatCode>
                <c:ptCount val="12"/>
              </c:numCache>
            </c:numRef>
          </c:val>
        </c:ser>
        <c:dLbls>
          <c:dLblPos val="outEnd"/>
          <c:showLegendKey val="0"/>
          <c:showVal val="1"/>
          <c:showCatName val="0"/>
          <c:showSerName val="0"/>
          <c:showPercent val="0"/>
          <c:showBubbleSize val="0"/>
        </c:dLbls>
        <c:gapWidth val="219"/>
        <c:overlap val="-27"/>
        <c:axId val="135584056"/>
        <c:axId val="135574288"/>
      </c:barChart>
      <c:catAx>
        <c:axId val="135584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35574288"/>
        <c:crosses val="autoZero"/>
        <c:auto val="1"/>
        <c:lblAlgn val="ctr"/>
        <c:lblOffset val="100"/>
        <c:noMultiLvlLbl val="0"/>
      </c:catAx>
      <c:valAx>
        <c:axId val="1355742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584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Column1</c:v>
                </c:pt>
              </c:strCache>
            </c:strRef>
          </c:tx>
          <c:spPr>
            <a:solidFill>
              <a:schemeClr val="accent1"/>
            </a:solidFill>
            <a:ln>
              <a:noFill/>
            </a:ln>
            <a:effectLst/>
          </c:spPr>
          <c:invertIfNegative val="0"/>
          <c:cat>
            <c:strRef>
              <c:f>Sheet1!$A$2:$A$5</c:f>
              <c:strCache>
                <c:ptCount val="4"/>
                <c:pt idx="0">
                  <c:v>There is no situation to go out to lodge complaint</c:v>
                </c:pt>
                <c:pt idx="1">
                  <c:v>I don’t  know the process of lodging complaint from home</c:v>
                </c:pt>
                <c:pt idx="2">
                  <c:v>It is difficult to lodge complaint from home</c:v>
                </c:pt>
                <c:pt idx="3">
                  <c:v>It is possible to lodge complaint</c:v>
                </c:pt>
              </c:strCache>
            </c:strRef>
          </c:cat>
          <c:val>
            <c:numRef>
              <c:f>Sheet1!$B$2:$B$5</c:f>
              <c:numCache>
                <c:formatCode>General</c:formatCode>
                <c:ptCount val="4"/>
              </c:numCache>
            </c:numRef>
          </c:val>
        </c:ser>
        <c:ser>
          <c:idx val="1"/>
          <c:order val="1"/>
          <c:tx>
            <c:strRef>
              <c:f>Sheet1!$C$1</c:f>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There is no situation to go out to lodge complaint</c:v>
                </c:pt>
                <c:pt idx="1">
                  <c:v>I don’t  know the process of lodging complaint from home</c:v>
                </c:pt>
                <c:pt idx="2">
                  <c:v>It is difficult to lodge complaint from home</c:v>
                </c:pt>
                <c:pt idx="3">
                  <c:v>It is possible to lodge complaint</c:v>
                </c:pt>
              </c:strCache>
            </c:strRef>
          </c:cat>
          <c:val>
            <c:numRef>
              <c:f>Sheet1!$C$2:$C$5</c:f>
              <c:numCache>
                <c:formatCode>General</c:formatCode>
                <c:ptCount val="4"/>
                <c:pt idx="0">
                  <c:v>64.7</c:v>
                </c:pt>
                <c:pt idx="1">
                  <c:v>33.799999999999997</c:v>
                </c:pt>
                <c:pt idx="2">
                  <c:v>42.2</c:v>
                </c:pt>
                <c:pt idx="3">
                  <c:v>18.600000000000001</c:v>
                </c:pt>
              </c:numCache>
            </c:numRef>
          </c:val>
        </c:ser>
        <c:ser>
          <c:idx val="2"/>
          <c:order val="2"/>
          <c:tx>
            <c:strRef>
              <c:f>Sheet1!$D$1</c:f>
              <c:strCache>
                <c:ptCount val="1"/>
                <c:pt idx="0">
                  <c:v>Column2</c:v>
                </c:pt>
              </c:strCache>
            </c:strRef>
          </c:tx>
          <c:spPr>
            <a:solidFill>
              <a:schemeClr val="accent3"/>
            </a:solidFill>
            <a:ln>
              <a:noFill/>
            </a:ln>
            <a:effectLst/>
          </c:spPr>
          <c:invertIfNegative val="0"/>
          <c:cat>
            <c:strRef>
              <c:f>Sheet1!$A$2:$A$5</c:f>
              <c:strCache>
                <c:ptCount val="4"/>
                <c:pt idx="0">
                  <c:v>There is no situation to go out to lodge complaint</c:v>
                </c:pt>
                <c:pt idx="1">
                  <c:v>I don’t  know the process of lodging complaint from home</c:v>
                </c:pt>
                <c:pt idx="2">
                  <c:v>It is difficult to lodge complaint from home</c:v>
                </c:pt>
                <c:pt idx="3">
                  <c:v>It is possible to lodge complaint</c:v>
                </c:pt>
              </c:strCache>
            </c:strRef>
          </c:cat>
          <c:val>
            <c:numRef>
              <c:f>Sheet1!$D$2:$D$5</c:f>
              <c:numCache>
                <c:formatCode>General</c:formatCode>
                <c:ptCount val="4"/>
              </c:numCache>
            </c:numRef>
          </c:val>
        </c:ser>
        <c:dLbls>
          <c:showLegendKey val="0"/>
          <c:showVal val="0"/>
          <c:showCatName val="0"/>
          <c:showSerName val="0"/>
          <c:showPercent val="0"/>
          <c:showBubbleSize val="0"/>
        </c:dLbls>
        <c:gapWidth val="219"/>
        <c:overlap val="-27"/>
        <c:axId val="189512296"/>
        <c:axId val="189510728"/>
      </c:barChart>
      <c:catAx>
        <c:axId val="189512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89510728"/>
        <c:crosses val="autoZero"/>
        <c:auto val="1"/>
        <c:lblAlgn val="ctr"/>
        <c:lblOffset val="100"/>
        <c:noMultiLvlLbl val="0"/>
      </c:catAx>
      <c:valAx>
        <c:axId val="1895107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512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24758454106280192"/>
          <c:y val="0.11090841483699956"/>
          <c:w val="0.56606261173875005"/>
          <c:h val="0.83363737774450064"/>
        </c:manualLayout>
      </c:layout>
      <c:pie3DChart>
        <c:varyColors val="1"/>
        <c:ser>
          <c:idx val="0"/>
          <c:order val="0"/>
          <c:tx>
            <c:strRef>
              <c:f>Sheet1!$B$1</c:f>
              <c:strCache>
                <c:ptCount val="1"/>
                <c:pt idx="0">
                  <c:v>Sales</c:v>
                </c:pt>
              </c:strCache>
            </c:strRef>
          </c:tx>
          <c:explosion val="12"/>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rgbClr val="002060"/>
              </a:solidFill>
              <a:ln>
                <a:noFill/>
              </a:ln>
              <a:effectLst>
                <a:outerShdw blurRad="254000" sx="102000" sy="102000" algn="ctr" rotWithShape="0">
                  <a:prstClr val="black">
                    <a:alpha val="20000"/>
                  </a:prstClr>
                </a:outerShdw>
              </a:effectLst>
              <a:sp3d/>
            </c:spPr>
          </c:dPt>
          <c:dPt>
            <c:idx val="2"/>
            <c:bubble3D val="0"/>
            <c:spPr>
              <a:solidFill>
                <a:srgbClr val="C00000"/>
              </a:solidFill>
              <a:ln>
                <a:noFill/>
              </a:ln>
              <a:effectLst>
                <a:outerShdw blurRad="254000" sx="102000" sy="102000" algn="ctr" rotWithShape="0">
                  <a:prstClr val="black">
                    <a:alpha val="20000"/>
                  </a:prstClr>
                </a:outerShdw>
              </a:effectLst>
              <a:sp3d/>
            </c:spPr>
          </c:dPt>
          <c:dPt>
            <c:idx val="3"/>
            <c:bubble3D val="0"/>
            <c:spPr>
              <a:solidFill>
                <a:schemeClr val="accent4"/>
              </a:solidFill>
              <a:ln>
                <a:noFill/>
              </a:ln>
              <a:effectLst>
                <a:outerShdw blurRad="254000" sx="102000" sy="102000" algn="ctr" rotWithShape="0">
                  <a:prstClr val="black">
                    <a:alpha val="20000"/>
                  </a:prstClr>
                </a:outerShdw>
              </a:effectLst>
              <a:sp3d/>
            </c:spPr>
          </c:dPt>
          <c:dLbls>
            <c:dLbl>
              <c:idx val="0"/>
              <c:layout>
                <c:manualLayout>
                  <c:x val="6.0386473429951612E-2"/>
                  <c:y val="-4.3779637435657978E-3"/>
                </c:manualLayout>
              </c:layout>
              <c:tx>
                <c:rich>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fld id="{BEEB867E-E134-4249-A1FF-73F23C96A7D8}" type="CATEGORYNAME">
                      <a:rPr lang="en-US" smtClean="0"/>
                      <a:pPr>
                        <a:defRPr/>
                      </a:pPr>
                      <a:t>[CATEGORY NAME]</a:t>
                    </a:fld>
                    <a:endParaRPr lang="en-US"/>
                  </a:p>
                </c:rich>
              </c:tx>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0"/>
              <c:showCatName val="0"/>
              <c:showSerName val="0"/>
              <c:showPercent val="1"/>
              <c:showBubbleSize val="0"/>
              <c:extLst>
                <c:ext xmlns:c15="http://schemas.microsoft.com/office/drawing/2012/chart" uri="{CE6537A1-D6FC-4f65-9D91-7224C49458BB}">
                  <c15:layout>
                    <c:manualLayout>
                      <c:w val="0.23654589371980678"/>
                      <c:h val="0.22387458754065989"/>
                    </c:manualLayout>
                  </c15:layout>
                  <c15:dlblFieldTable/>
                  <c15:showDataLabelsRange val="0"/>
                </c:ext>
              </c:extLst>
            </c:dLbl>
            <c:dLbl>
              <c:idx val="1"/>
              <c:layout>
                <c:manualLayout>
                  <c:x val="0.1068840579710145"/>
                  <c:y val="-5.3994886170644518E-2"/>
                </c:manualLayout>
              </c:layout>
              <c:tx>
                <c:rich>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fld id="{91EE3BA2-097E-4FF1-8972-F633AC3C32C1}" type="CATEGORYNAME">
                      <a:rPr lang="en-US" smtClean="0"/>
                      <a:pPr>
                        <a:defRPr/>
                      </a:pPr>
                      <a:t>[CATEGORY NAME]</a:t>
                    </a:fld>
                    <a:endParaRPr lang="en-US"/>
                  </a:p>
                </c:rich>
              </c:tx>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1"/>
              <c:showPercent val="1"/>
              <c:showBubbleSize val="0"/>
              <c:extLst>
                <c:ext xmlns:c15="http://schemas.microsoft.com/office/drawing/2012/chart" uri="{CE6537A1-D6FC-4f65-9D91-7224C49458BB}">
                  <c15:layout>
                    <c:manualLayout>
                      <c:w val="0.23657004830917874"/>
                      <c:h val="0.17649031171561483"/>
                    </c:manualLayout>
                  </c15:layout>
                  <c15:dlblFieldTable/>
                  <c15:showDataLabelsRange val="0"/>
                </c:ext>
              </c:extLst>
            </c:dLbl>
            <c:dLbl>
              <c:idx val="2"/>
              <c:layout>
                <c:manualLayout>
                  <c:x val="-5.9178743961352684E-2"/>
                  <c:y val="3.2105067452815647E-2"/>
                </c:manualLayout>
              </c:layout>
              <c:tx>
                <c:rich>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fld id="{80E6DF50-2C58-440F-9257-50FDFE0A0750}" type="CATEGORYNAME">
                      <a:rPr lang="en-US" smtClean="0"/>
                      <a:pPr>
                        <a:defRPr/>
                      </a:pPr>
                      <a:t>[CATEGORY NAME]</a:t>
                    </a:fld>
                    <a:endParaRPr lang="en-US"/>
                  </a:p>
                </c:rich>
              </c:tx>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1"/>
              <c:showPercent val="1"/>
              <c:showBubbleSize val="0"/>
              <c:extLst>
                <c:ext xmlns:c15="http://schemas.microsoft.com/office/drawing/2012/chart" uri="{CE6537A1-D6FC-4f65-9D91-7224C49458BB}">
                  <c15:layout>
                    <c:manualLayout>
                      <c:w val="0.21570048309178744"/>
                      <c:h val="0.22679323003637039"/>
                    </c:manualLayout>
                  </c15:layout>
                  <c15:dlblFieldTable/>
                  <c15:showDataLabelsRange val="0"/>
                </c:ext>
              </c:extLst>
            </c:dLbl>
            <c:dLbl>
              <c:idx val="3"/>
              <c:layout>
                <c:manualLayout>
                  <c:x val="-3.6231884057971016E-2"/>
                  <c:y val="3.2105067452815668E-2"/>
                </c:manualLayout>
              </c:layout>
              <c:tx>
                <c:rich>
                  <a:bodyPr/>
                  <a:lstStyle/>
                  <a:p>
                    <a:fld id="{0A4933DA-2A8E-44DB-A5DF-45C76672F72E}" type="CATEGORYNAME">
                      <a:rPr lang="en-US" smtClean="0"/>
                      <a:pPr/>
                      <a:t>[CATEGORY NAME]</a:t>
                    </a:fld>
                    <a:endParaRPr lang="en-US"/>
                  </a:p>
                </c:rich>
              </c:tx>
              <c:dLblPos val="bestFit"/>
              <c:showLegendKey val="0"/>
              <c:showVal val="1"/>
              <c:showCatName val="1"/>
              <c:showSerName val="1"/>
              <c:showPercent val="1"/>
              <c:showBubbleSize val="0"/>
              <c:extLst>
                <c:ext xmlns:c15="http://schemas.microsoft.com/office/drawing/2012/chart" uri="{CE6537A1-D6FC-4f65-9D91-7224C49458BB}">
                  <c15:layout>
                    <c:manualLayout>
                      <c:w val="0.24474029061584693"/>
                      <c:h val="0.19829257115857238"/>
                    </c:manualLayout>
                  </c15:layout>
                  <c15:dlblFieldTable/>
                  <c15:showDataLabelsRange val="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outEnd"/>
            <c:showLegendKey val="0"/>
            <c:showVal val="1"/>
            <c:showCatName val="1"/>
            <c:showSerName val="1"/>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4"/>
                <c:pt idx="0">
                  <c:v>Lack of information on reporting mechanism</c:v>
                </c:pt>
                <c:pt idx="1">
                  <c:v>Complaints increases risk</c:v>
                </c:pt>
                <c:pt idx="2">
                  <c:v>Lack of knowledge about supporting agecies</c:v>
                </c:pt>
                <c:pt idx="3">
                  <c:v>Concerns for the safety and future of children</c:v>
                </c:pt>
              </c:strCache>
            </c:strRef>
          </c:cat>
          <c:val>
            <c:numRef>
              <c:f>Sheet1!$B$2:$B$5</c:f>
              <c:numCache>
                <c:formatCode>General</c:formatCode>
                <c:ptCount val="4"/>
                <c:pt idx="0">
                  <c:v>49.4</c:v>
                </c:pt>
                <c:pt idx="1">
                  <c:v>55.1</c:v>
                </c:pt>
                <c:pt idx="2">
                  <c:v>37.1</c:v>
                </c:pt>
                <c:pt idx="3">
                  <c:v>41.3</c:v>
                </c:pt>
              </c:numCache>
            </c:numRef>
          </c:val>
        </c:ser>
        <c:dLbls>
          <c:dLblPos val="ctr"/>
          <c:showLegendKey val="0"/>
          <c:showVal val="1"/>
          <c:showCatName val="0"/>
          <c:showSerName val="0"/>
          <c:showPercent val="0"/>
          <c:showBubbleSize val="0"/>
          <c:showLeaderLines val="1"/>
        </c:dLbls>
      </c:pie3D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If there is no restriction to survivor to reach to complaint mechanism</c:v>
                </c:pt>
                <c:pt idx="1">
                  <c:v>If there is support from security force</c:v>
                </c:pt>
                <c:pt idx="2">
                  <c:v>If there is support from neighbor </c:v>
                </c:pt>
                <c:pt idx="3">
                  <c:v>If social organization are active and supportive</c:v>
                </c:pt>
                <c:pt idx="4">
                  <c:v>If people’s representatives are accessible and supportive </c:v>
                </c:pt>
                <c:pt idx="5">
                  <c:v>Provision of hotline service </c:v>
                </c:pt>
              </c:strCache>
            </c:strRef>
          </c:cat>
          <c:val>
            <c:numRef>
              <c:f>Sheet1!$B$2:$B$7</c:f>
              <c:numCache>
                <c:formatCode>General</c:formatCode>
                <c:ptCount val="6"/>
                <c:pt idx="0">
                  <c:v>59.3</c:v>
                </c:pt>
                <c:pt idx="1">
                  <c:v>50.3</c:v>
                </c:pt>
                <c:pt idx="2">
                  <c:v>34.1</c:v>
                </c:pt>
                <c:pt idx="3">
                  <c:v>59.6</c:v>
                </c:pt>
                <c:pt idx="4">
                  <c:v>44.6</c:v>
                </c:pt>
                <c:pt idx="5">
                  <c:v>2.7</c:v>
                </c:pt>
              </c:numCache>
            </c:numRef>
          </c:val>
        </c:ser>
        <c:ser>
          <c:idx val="1"/>
          <c:order val="1"/>
          <c:tx>
            <c:strRef>
              <c:f>Sheet1!$C$1</c:f>
              <c:strCache>
                <c:ptCount val="1"/>
                <c:pt idx="0">
                  <c:v>Series 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If there is no restriction to survivor to reach to complaint mechanism</c:v>
                </c:pt>
                <c:pt idx="1">
                  <c:v>If there is support from security force</c:v>
                </c:pt>
                <c:pt idx="2">
                  <c:v>If there is support from neighbor </c:v>
                </c:pt>
                <c:pt idx="3">
                  <c:v>If social organization are active and supportive</c:v>
                </c:pt>
                <c:pt idx="4">
                  <c:v>If people’s representatives are accessible and supportive </c:v>
                </c:pt>
                <c:pt idx="5">
                  <c:v>Provision of hotline service </c:v>
                </c:pt>
              </c:strCache>
            </c:strRef>
          </c:cat>
          <c:val>
            <c:numRef>
              <c:f>Sheet1!$C$2:$C$7</c:f>
              <c:numCache>
                <c:formatCode>General</c:formatCode>
                <c:ptCount val="6"/>
              </c:numCache>
            </c:numRef>
          </c:val>
        </c:ser>
        <c:ser>
          <c:idx val="2"/>
          <c:order val="2"/>
          <c:tx>
            <c:strRef>
              <c:f>Sheet1!$D$1</c:f>
              <c:strCache>
                <c:ptCount val="1"/>
                <c:pt idx="0">
                  <c:v>Series 3</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If there is no restriction to survivor to reach to complaint mechanism</c:v>
                </c:pt>
                <c:pt idx="1">
                  <c:v>If there is support from security force</c:v>
                </c:pt>
                <c:pt idx="2">
                  <c:v>If there is support from neighbor </c:v>
                </c:pt>
                <c:pt idx="3">
                  <c:v>If social organization are active and supportive</c:v>
                </c:pt>
                <c:pt idx="4">
                  <c:v>If people’s representatives are accessible and supportive </c:v>
                </c:pt>
                <c:pt idx="5">
                  <c:v>Provision of hotline service </c:v>
                </c:pt>
              </c:strCache>
            </c:strRef>
          </c:cat>
          <c:val>
            <c:numRef>
              <c:f>Sheet1!$D$2:$D$7</c:f>
              <c:numCache>
                <c:formatCode>General</c:formatCode>
                <c:ptCount val="6"/>
              </c:numCache>
            </c:numRef>
          </c:val>
        </c:ser>
        <c:dLbls>
          <c:dLblPos val="outEnd"/>
          <c:showLegendKey val="0"/>
          <c:showVal val="1"/>
          <c:showCatName val="0"/>
          <c:showSerName val="0"/>
          <c:showPercent val="0"/>
          <c:showBubbleSize val="0"/>
        </c:dLbls>
        <c:gapWidth val="219"/>
        <c:overlap val="-27"/>
        <c:axId val="192907520"/>
        <c:axId val="192901248"/>
      </c:barChart>
      <c:catAx>
        <c:axId val="192907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92901248"/>
        <c:crosses val="autoZero"/>
        <c:auto val="1"/>
        <c:lblAlgn val="ctr"/>
        <c:lblOffset val="100"/>
        <c:noMultiLvlLbl val="0"/>
      </c:catAx>
      <c:valAx>
        <c:axId val="1929012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92907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tx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Dissatisfied</c:v>
                </c:pt>
                <c:pt idx="1">
                  <c:v>Partially Satisfied </c:v>
                </c:pt>
                <c:pt idx="2">
                  <c:v>Satisfactory</c:v>
                </c:pt>
                <c:pt idx="3">
                  <c:v>Very dissatisfied </c:v>
                </c:pt>
                <c:pt idx="4">
                  <c:v>Very satisfied </c:v>
                </c:pt>
              </c:strCache>
            </c:strRef>
          </c:cat>
          <c:val>
            <c:numRef>
              <c:f>Sheet1!$B$2:$B$6</c:f>
              <c:numCache>
                <c:formatCode>General</c:formatCode>
                <c:ptCount val="5"/>
                <c:pt idx="0">
                  <c:v>25.4</c:v>
                </c:pt>
                <c:pt idx="1">
                  <c:v>29.3</c:v>
                </c:pt>
                <c:pt idx="2">
                  <c:v>36.799999999999997</c:v>
                </c:pt>
                <c:pt idx="3">
                  <c:v>3</c:v>
                </c:pt>
                <c:pt idx="4">
                  <c:v>5.4</c:v>
                </c:pt>
              </c:numCache>
            </c:numRef>
          </c:val>
        </c:ser>
        <c:ser>
          <c:idx val="1"/>
          <c:order val="1"/>
          <c:tx>
            <c:strRef>
              <c:f>Sheet1!$C$1</c:f>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Dissatisfied</c:v>
                </c:pt>
                <c:pt idx="1">
                  <c:v>Partially Satisfied </c:v>
                </c:pt>
                <c:pt idx="2">
                  <c:v>Satisfactory</c:v>
                </c:pt>
                <c:pt idx="3">
                  <c:v>Very dissatisfied </c:v>
                </c:pt>
                <c:pt idx="4">
                  <c:v>Very satisfied </c:v>
                </c:pt>
              </c:strCache>
            </c:strRef>
          </c:cat>
          <c:val>
            <c:numRef>
              <c:f>Sheet1!$C$2:$C$6</c:f>
              <c:numCache>
                <c:formatCode>General</c:formatCode>
                <c:ptCount val="5"/>
              </c:numCache>
            </c:numRef>
          </c:val>
        </c:ser>
        <c:ser>
          <c:idx val="2"/>
          <c:order val="2"/>
          <c:tx>
            <c:strRef>
              <c:f>Sheet1!$D$1</c:f>
              <c:strCache>
                <c:ptCount val="1"/>
                <c:pt idx="0">
                  <c:v>Column2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Dissatisfied</c:v>
                </c:pt>
                <c:pt idx="1">
                  <c:v>Partially Satisfied </c:v>
                </c:pt>
                <c:pt idx="2">
                  <c:v>Satisfactory</c:v>
                </c:pt>
                <c:pt idx="3">
                  <c:v>Very dissatisfied </c:v>
                </c:pt>
                <c:pt idx="4">
                  <c:v>Very satisfied </c:v>
                </c:pt>
              </c:strCache>
            </c:strRef>
          </c:cat>
          <c:val>
            <c:numRef>
              <c:f>Sheet1!$D$2:$D$6</c:f>
              <c:numCache>
                <c:formatCode>General</c:formatCode>
                <c:ptCount val="5"/>
              </c:numCache>
            </c:numRef>
          </c:val>
        </c:ser>
        <c:dLbls>
          <c:dLblPos val="outEnd"/>
          <c:showLegendKey val="0"/>
          <c:showVal val="1"/>
          <c:showCatName val="0"/>
          <c:showSerName val="0"/>
          <c:showPercent val="0"/>
          <c:showBubbleSize val="0"/>
        </c:dLbls>
        <c:gapWidth val="182"/>
        <c:axId val="138250592"/>
        <c:axId val="138251376"/>
      </c:barChart>
      <c:catAx>
        <c:axId val="13825059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38251376"/>
        <c:crosses val="autoZero"/>
        <c:auto val="1"/>
        <c:lblAlgn val="ctr"/>
        <c:lblOffset val="100"/>
        <c:noMultiLvlLbl val="0"/>
      </c:catAx>
      <c:valAx>
        <c:axId val="13825137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82505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Regular services are blocked</c:v>
                </c:pt>
                <c:pt idx="1">
                  <c:v>Police could not file a complaint due to the risk of infection</c:v>
                </c:pt>
                <c:pt idx="2">
                  <c:v>Due to the risk of infection, the one stop crisis management center and other organizations have not been able to provide services including safe house</c:v>
                </c:pt>
                <c:pt idx="3">
                  <c:v>Could not lodge a complaint as the court was closed</c:v>
                </c:pt>
                <c:pt idx="4">
                  <c:v>There is no condition to get service from the hospital when going for medical treatment for injuries</c:v>
                </c:pt>
              </c:strCache>
            </c:strRef>
          </c:cat>
          <c:val>
            <c:numRef>
              <c:f>Sheet1!$B$2:$B$6</c:f>
              <c:numCache>
                <c:formatCode>General</c:formatCode>
                <c:ptCount val="5"/>
                <c:pt idx="0">
                  <c:v>67.5</c:v>
                </c:pt>
                <c:pt idx="1">
                  <c:v>34.799999999999997</c:v>
                </c:pt>
                <c:pt idx="2">
                  <c:v>25.9</c:v>
                </c:pt>
                <c:pt idx="3">
                  <c:v>36.700000000000003</c:v>
                </c:pt>
                <c:pt idx="4">
                  <c:v>31.8</c:v>
                </c:pt>
              </c:numCache>
            </c:numRef>
          </c:val>
        </c:ser>
        <c:ser>
          <c:idx val="1"/>
          <c:order val="1"/>
          <c:tx>
            <c:strRef>
              <c:f>Sheet1!$C$1</c:f>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Regular services are blocked</c:v>
                </c:pt>
                <c:pt idx="1">
                  <c:v>Police could not file a complaint due to the risk of infection</c:v>
                </c:pt>
                <c:pt idx="2">
                  <c:v>Due to the risk of infection, the one stop crisis management center and other organizations have not been able to provide services including safe house</c:v>
                </c:pt>
                <c:pt idx="3">
                  <c:v>Could not lodge a complaint as the court was closed</c:v>
                </c:pt>
                <c:pt idx="4">
                  <c:v>There is no condition to get service from the hospital when going for medical treatment for injuries</c:v>
                </c:pt>
              </c:strCache>
            </c:strRef>
          </c:cat>
          <c:val>
            <c:numRef>
              <c:f>Sheet1!$C$2:$C$6</c:f>
              <c:numCache>
                <c:formatCode>General</c:formatCode>
                <c:ptCount val="5"/>
              </c:numCache>
            </c:numRef>
          </c:val>
        </c:ser>
        <c:ser>
          <c:idx val="2"/>
          <c:order val="2"/>
          <c:tx>
            <c:strRef>
              <c:f>Sheet1!$D$1</c:f>
              <c:strCache>
                <c:ptCount val="1"/>
                <c:pt idx="0">
                  <c:v>Column2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Regular services are blocked</c:v>
                </c:pt>
                <c:pt idx="1">
                  <c:v>Police could not file a complaint due to the risk of infection</c:v>
                </c:pt>
                <c:pt idx="2">
                  <c:v>Due to the risk of infection, the one stop crisis management center and other organizations have not been able to provide services including safe house</c:v>
                </c:pt>
                <c:pt idx="3">
                  <c:v>Could not lodge a complaint as the court was closed</c:v>
                </c:pt>
                <c:pt idx="4">
                  <c:v>There is no condition to get service from the hospital when going for medical treatment for injuries</c:v>
                </c:pt>
              </c:strCache>
            </c:strRef>
          </c:cat>
          <c:val>
            <c:numRef>
              <c:f>Sheet1!$D$2:$D$6</c:f>
              <c:numCache>
                <c:formatCode>General</c:formatCode>
                <c:ptCount val="5"/>
              </c:numCache>
            </c:numRef>
          </c:val>
        </c:ser>
        <c:dLbls>
          <c:dLblPos val="outEnd"/>
          <c:showLegendKey val="0"/>
          <c:showVal val="1"/>
          <c:showCatName val="0"/>
          <c:showSerName val="0"/>
          <c:showPercent val="0"/>
          <c:showBubbleSize val="0"/>
        </c:dLbls>
        <c:gapWidth val="182"/>
        <c:axId val="187345896"/>
        <c:axId val="187349424"/>
      </c:barChart>
      <c:catAx>
        <c:axId val="18734589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87349424"/>
        <c:crosses val="autoZero"/>
        <c:auto val="1"/>
        <c:lblAlgn val="ctr"/>
        <c:lblOffset val="100"/>
        <c:noMultiLvlLbl val="0"/>
      </c:catAx>
      <c:valAx>
        <c:axId val="18734942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73458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w="25400">
                <a:solidFill>
                  <a:schemeClr val="lt1"/>
                </a:solidFill>
              </a:ln>
              <a:effectLst/>
              <a:sp3d contourW="25400">
                <a:contourClr>
                  <a:schemeClr val="lt1"/>
                </a:contourClr>
              </a:sp3d>
            </c:spPr>
          </c:dPt>
          <c:dPt>
            <c:idx val="1"/>
            <c:bubble3D val="0"/>
            <c:spPr>
              <a:solidFill>
                <a:srgbClr val="FF0000"/>
              </a:solidFill>
              <a:ln w="25400">
                <a:solidFill>
                  <a:schemeClr val="lt1"/>
                </a:solidFill>
              </a:ln>
              <a:effectLst/>
              <a:sp3d contourW="25400">
                <a:contourClr>
                  <a:schemeClr val="lt1"/>
                </a:contourClr>
              </a:sp3d>
            </c:spPr>
          </c:dPt>
          <c:dPt>
            <c:idx val="2"/>
            <c:bubble3D val="0"/>
            <c:spPr>
              <a:solidFill>
                <a:srgbClr val="FFC000"/>
              </a:solidFill>
              <a:ln w="25400">
                <a:solidFill>
                  <a:schemeClr val="lt1"/>
                </a:solidFill>
              </a:ln>
              <a:effectLst/>
              <a:sp3d contourW="25400">
                <a:contourClr>
                  <a:schemeClr val="lt1"/>
                </a:contourClr>
              </a:sp3d>
            </c:spPr>
          </c:dPt>
          <c:dPt>
            <c:idx val="3"/>
            <c:bubble3D val="0"/>
            <c:spPr>
              <a:solidFill>
                <a:srgbClr val="00B050"/>
              </a:solidFill>
              <a:ln w="25400">
                <a:solidFill>
                  <a:schemeClr val="lt1"/>
                </a:solidFill>
              </a:ln>
              <a:effectLst/>
              <a:sp3d contourW="25400">
                <a:contourClr>
                  <a:schemeClr val="lt1"/>
                </a:contourClr>
              </a:sp3d>
            </c:spPr>
          </c:dPt>
          <c:dLbls>
            <c:dLbl>
              <c:idx val="0"/>
              <c:layout>
                <c:manualLayout>
                  <c:x val="-0.17880092434097911"/>
                  <c:y val="0.10979069533293438"/>
                </c:manualLayout>
              </c:layout>
              <c:tx>
                <c:rich>
                  <a:bodyPr/>
                  <a:lstStyle/>
                  <a:p>
                    <a:fld id="{AF9549EC-1817-4DD2-A987-834C64027DA7}" type="CATEGORYNAME">
                      <a:rPr lang="en-US" sz="1600"/>
                      <a:pPr/>
                      <a:t>[CATEGORY NAME]</a:t>
                    </a:fld>
                    <a:r>
                      <a:rPr lang="en-US" sz="1600" baseline="0" dirty="0"/>
                      <a:t>, </a:t>
                    </a:r>
                    <a:fld id="{86281A27-7AA2-444A-8D47-8710B1B31288}" type="PERCENTAGE">
                      <a:rPr lang="en-US" sz="1600" baseline="0" smtClean="0"/>
                      <a:pPr/>
                      <a:t>[PERCENTAGE]</a:t>
                    </a:fld>
                    <a:endParaRPr lang="en-US" sz="1600" baseline="0" dirty="0"/>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dLbl>
              <c:idx val="1"/>
              <c:layout>
                <c:manualLayout>
                  <c:x val="-0.20851472853083453"/>
                  <c:y val="-0.36266007219848423"/>
                </c:manualLayout>
              </c:layout>
              <c:tx>
                <c:rich>
                  <a:bodyPr rot="0" spcFirstLastPara="1" vertOverflow="ellipsis" vert="horz" wrap="square" lIns="38100" tIns="19050" rIns="38100" bIns="19050" anchor="ctr" anchorCtr="1">
                    <a:noAutofit/>
                  </a:bodyPr>
                  <a:lstStyle/>
                  <a:p>
                    <a:pPr>
                      <a:defRPr sz="1500" b="1" i="0" u="none" strike="noStrike" kern="1200" baseline="0">
                        <a:solidFill>
                          <a:schemeClr val="tx1">
                            <a:lumMod val="75000"/>
                            <a:lumOff val="25000"/>
                          </a:schemeClr>
                        </a:solidFill>
                        <a:latin typeface="+mn-lt"/>
                        <a:ea typeface="+mn-ea"/>
                        <a:cs typeface="+mn-cs"/>
                      </a:defRPr>
                    </a:pPr>
                    <a:fld id="{99BAA6B9-A05C-4E4F-9050-FDD93CA82B76}" type="CATEGORYNAME">
                      <a:rPr lang="en-US" sz="1500" b="1" smtClean="0"/>
                      <a:pPr>
                        <a:defRPr sz="1500" b="1"/>
                      </a:pPr>
                      <a:t>[CATEGORY NAME]</a:t>
                    </a:fld>
                    <a:r>
                      <a:rPr lang="en-US" sz="1500" b="1" baseline="0" dirty="0" smtClean="0"/>
                      <a:t>,  </a:t>
                    </a:r>
                    <a:fld id="{70D9A66D-5E65-40D3-BC50-3221A2B1653E}" type="PERCENTAGE">
                      <a:rPr lang="en-US" sz="1500" b="1" baseline="0"/>
                      <a:pPr>
                        <a:defRPr sz="1500" b="1"/>
                      </a:pPr>
                      <a:t>[PERCENTAGE]</a:t>
                    </a:fld>
                    <a:endParaRPr lang="en-US" sz="1500" b="1" baseline="0" dirty="0" smtClean="0"/>
                  </a:p>
                </c:rich>
              </c:tx>
              <c:spPr>
                <a:noFill/>
                <a:ln>
                  <a:noFill/>
                </a:ln>
                <a:effectLst/>
              </c:spPr>
              <c:txPr>
                <a:bodyPr rot="0" spcFirstLastPara="1" vertOverflow="ellipsis" vert="horz" wrap="square" lIns="38100" tIns="19050" rIns="38100" bIns="19050" anchor="ctr" anchorCtr="1">
                  <a:noAutofit/>
                </a:bodyPr>
                <a:lstStyle/>
                <a:p>
                  <a:pPr>
                    <a:defRPr sz="1500"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0252380642502325"/>
                      <c:h val="0.13069163300732822"/>
                    </c:manualLayout>
                  </c15:layout>
                  <c15:dlblFieldTable/>
                  <c15:showDataLabelsRange val="0"/>
                </c:ext>
              </c:extLst>
            </c:dLbl>
            <c:dLbl>
              <c:idx val="2"/>
              <c:layout>
                <c:manualLayout>
                  <c:x val="0.20798841720871847"/>
                  <c:y val="2.2265072171994121E-2"/>
                </c:manualLayout>
              </c:layout>
              <c:tx>
                <c:rich>
                  <a:bodyPr/>
                  <a:lstStyle/>
                  <a:p>
                    <a:fld id="{D34F3F75-460B-44B1-BA2D-07D8837DCEEF}" type="CATEGORYNAME">
                      <a:rPr lang="en-US" sz="1600"/>
                      <a:pPr/>
                      <a:t>[CATEGORY NAME]</a:t>
                    </a:fld>
                    <a:r>
                      <a:rPr lang="en-US" sz="1600" baseline="0" smtClean="0"/>
                      <a:t>, </a:t>
                    </a:r>
                    <a:fld id="{D54BF981-60DC-49CF-846E-F0CF201F7A9B}" type="PERCENTAGE">
                      <a:rPr lang="en-US" sz="1600" baseline="0"/>
                      <a:pPr/>
                      <a:t>[PERCENTAGE]</a:t>
                    </a:fld>
                    <a:endParaRPr lang="en-US" sz="1600" baseline="0" smtClean="0"/>
                  </a:p>
                </c:rich>
              </c:tx>
              <c:dLblPos val="bestFit"/>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dLbl>
              <c:idx val="3"/>
              <c:layout/>
              <c:tx>
                <c:rich>
                  <a:bodyPr/>
                  <a:lstStyle/>
                  <a:p>
                    <a:fld id="{CAD87384-8DED-477F-B1AB-9411E2F2B5ED}" type="CATEGORYNAME">
                      <a:rPr lang="en-US" sz="1600"/>
                      <a:pPr/>
                      <a:t>[CATEGORY NAME]</a:t>
                    </a:fld>
                    <a:r>
                      <a:rPr lang="en-US" sz="1600" baseline="0" dirty="0"/>
                      <a:t>, </a:t>
                    </a:r>
                    <a:r>
                      <a:rPr lang="en-US" sz="1600" baseline="0" dirty="0" smtClean="0"/>
                      <a:t> </a:t>
                    </a:r>
                    <a:fld id="{2577C220-6993-4642-8355-6C6179B69918}" type="PERCENTAGE">
                      <a:rPr lang="en-US" sz="1600" baseline="0"/>
                      <a:pPr/>
                      <a:t>[PERCENTAGE]</a:t>
                    </a:fld>
                    <a:endParaRPr lang="en-US" sz="1600" baseline="0" dirty="0" smtClean="0"/>
                  </a:p>
                </c:rich>
              </c:tx>
              <c:dLblPos val="inEnd"/>
              <c:showLegendKey val="0"/>
              <c:showVal val="1"/>
              <c:showCatName val="1"/>
              <c:showSerName val="0"/>
              <c:showPercent val="1"/>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500" b="1"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Regular services not provided</c:v>
                </c:pt>
                <c:pt idx="1">
                  <c:v>Services provided but not regular</c:v>
                </c:pt>
                <c:pt idx="2">
                  <c:v>Regularservices provided but not complete</c:v>
                </c:pt>
                <c:pt idx="3">
                  <c:v>Regular service provided</c:v>
                </c:pt>
              </c:strCache>
            </c:strRef>
          </c:cat>
          <c:val>
            <c:numRef>
              <c:f>Sheet1!$B$2:$B$5</c:f>
              <c:numCache>
                <c:formatCode>General</c:formatCode>
                <c:ptCount val="4"/>
                <c:pt idx="0">
                  <c:v>27.5</c:v>
                </c:pt>
                <c:pt idx="1">
                  <c:v>37.1</c:v>
                </c:pt>
                <c:pt idx="2">
                  <c:v>23.7</c:v>
                </c:pt>
                <c:pt idx="3">
                  <c:v>11.7</c:v>
                </c:pt>
              </c:numCache>
            </c:numRef>
          </c:val>
        </c:ser>
        <c:dLbls>
          <c:dLblPos val="bestFit"/>
          <c:showLegendKey val="0"/>
          <c:showVal val="1"/>
          <c:showCatName val="0"/>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Lack of preparedness</c:v>
                </c:pt>
                <c:pt idx="1">
                  <c:v>Lack of availability of protective equipment</c:v>
                </c:pt>
                <c:pt idx="2">
                  <c:v>Lack of knowledge and skill in providing service in this pandemic situation</c:v>
                </c:pt>
                <c:pt idx="3">
                  <c:v>Lack of policy arrangements</c:v>
                </c:pt>
                <c:pt idx="4">
                  <c:v>Lack of resource and equipment </c:v>
                </c:pt>
              </c:strCache>
            </c:strRef>
          </c:cat>
          <c:val>
            <c:numRef>
              <c:f>Sheet1!$B$2:$B$6</c:f>
              <c:numCache>
                <c:formatCode>General</c:formatCode>
                <c:ptCount val="5"/>
                <c:pt idx="0">
                  <c:v>57.5</c:v>
                </c:pt>
                <c:pt idx="1">
                  <c:v>57.2</c:v>
                </c:pt>
                <c:pt idx="2">
                  <c:v>48.5</c:v>
                </c:pt>
                <c:pt idx="3">
                  <c:v>39.799999999999997</c:v>
                </c:pt>
                <c:pt idx="4">
                  <c:v>43.7</c:v>
                </c:pt>
              </c:numCache>
            </c:numRef>
          </c:val>
        </c:ser>
        <c:ser>
          <c:idx val="1"/>
          <c:order val="1"/>
          <c:tx>
            <c:strRef>
              <c:f>Sheet1!$C$1</c:f>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Lack of preparedness</c:v>
                </c:pt>
                <c:pt idx="1">
                  <c:v>Lack of availability of protective equipment</c:v>
                </c:pt>
                <c:pt idx="2">
                  <c:v>Lack of knowledge and skill in providing service in this pandemic situation</c:v>
                </c:pt>
                <c:pt idx="3">
                  <c:v>Lack of policy arrangements</c:v>
                </c:pt>
                <c:pt idx="4">
                  <c:v>Lack of resource and equipment </c:v>
                </c:pt>
              </c:strCache>
            </c:strRef>
          </c:cat>
          <c:val>
            <c:numRef>
              <c:f>Sheet1!$C$2:$C$6</c:f>
              <c:numCache>
                <c:formatCode>General</c:formatCode>
                <c:ptCount val="5"/>
              </c:numCache>
            </c:numRef>
          </c:val>
        </c:ser>
        <c:ser>
          <c:idx val="2"/>
          <c:order val="2"/>
          <c:tx>
            <c:strRef>
              <c:f>Sheet1!$D$1</c:f>
              <c:strCache>
                <c:ptCount val="1"/>
                <c:pt idx="0">
                  <c:v>Column2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Lack of preparedness</c:v>
                </c:pt>
                <c:pt idx="1">
                  <c:v>Lack of availability of protective equipment</c:v>
                </c:pt>
                <c:pt idx="2">
                  <c:v>Lack of knowledge and skill in providing service in this pandemic situation</c:v>
                </c:pt>
                <c:pt idx="3">
                  <c:v>Lack of policy arrangements</c:v>
                </c:pt>
                <c:pt idx="4">
                  <c:v>Lack of resource and equipment </c:v>
                </c:pt>
              </c:strCache>
            </c:strRef>
          </c:cat>
          <c:val>
            <c:numRef>
              <c:f>Sheet1!$D$2:$D$6</c:f>
              <c:numCache>
                <c:formatCode>General</c:formatCode>
                <c:ptCount val="5"/>
              </c:numCache>
            </c:numRef>
          </c:val>
        </c:ser>
        <c:dLbls>
          <c:dLblPos val="outEnd"/>
          <c:showLegendKey val="0"/>
          <c:showVal val="1"/>
          <c:showCatName val="0"/>
          <c:showSerName val="0"/>
          <c:showPercent val="0"/>
          <c:showBubbleSize val="0"/>
        </c:dLbls>
        <c:gapWidth val="182"/>
        <c:axId val="189455928"/>
        <c:axId val="198939240"/>
      </c:barChart>
      <c:catAx>
        <c:axId val="189455928"/>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98939240"/>
        <c:crosses val="autoZero"/>
        <c:auto val="1"/>
        <c:lblAlgn val="ctr"/>
        <c:lblOffset val="100"/>
        <c:noMultiLvlLbl val="0"/>
      </c:catAx>
      <c:valAx>
        <c:axId val="19893924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4559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Sheet1!$A$2:$A$32</c:f>
              <c:strCache>
                <c:ptCount val="29"/>
                <c:pt idx="0">
                  <c:v>Banke</c:v>
                </c:pt>
                <c:pt idx="1">
                  <c:v>Bardiya</c:v>
                </c:pt>
                <c:pt idx="2">
                  <c:v>Bhaktapur</c:v>
                </c:pt>
                <c:pt idx="3">
                  <c:v>Chitawon</c:v>
                </c:pt>
                <c:pt idx="4">
                  <c:v>Dang</c:v>
                </c:pt>
                <c:pt idx="5">
                  <c:v>Dhankuta</c:v>
                </c:pt>
                <c:pt idx="6">
                  <c:v>Dhanusha</c:v>
                </c:pt>
                <c:pt idx="7">
                  <c:v>Jhapa</c:v>
                </c:pt>
                <c:pt idx="8">
                  <c:v>Kailali</c:v>
                </c:pt>
                <c:pt idx="9">
                  <c:v>Kapilvastu</c:v>
                </c:pt>
                <c:pt idx="10">
                  <c:v>Kaski</c:v>
                </c:pt>
                <c:pt idx="11">
                  <c:v>Kathmandu</c:v>
                </c:pt>
                <c:pt idx="12">
                  <c:v>Lalitpur</c:v>
                </c:pt>
                <c:pt idx="13">
                  <c:v>Mahottari</c:v>
                </c:pt>
                <c:pt idx="14">
                  <c:v>Makwanpur</c:v>
                </c:pt>
                <c:pt idx="15">
                  <c:v>Morang</c:v>
                </c:pt>
                <c:pt idx="16">
                  <c:v>Nawalpur</c:v>
                </c:pt>
                <c:pt idx="17">
                  <c:v>Pyuthan</c:v>
                </c:pt>
                <c:pt idx="18">
                  <c:v>Rautahat</c:v>
                </c:pt>
                <c:pt idx="19">
                  <c:v>Rolpa</c:v>
                </c:pt>
                <c:pt idx="20">
                  <c:v>Rukum</c:v>
                </c:pt>
                <c:pt idx="21">
                  <c:v>Rupandehi</c:v>
                </c:pt>
                <c:pt idx="22">
                  <c:v>Saptari</c:v>
                </c:pt>
                <c:pt idx="23">
                  <c:v>Sarlahi</c:v>
                </c:pt>
                <c:pt idx="24">
                  <c:v>Sindhuli</c:v>
                </c:pt>
                <c:pt idx="25">
                  <c:v>Siraha</c:v>
                </c:pt>
                <c:pt idx="26">
                  <c:v>Sunsari</c:v>
                </c:pt>
                <c:pt idx="27">
                  <c:v>Surkhet</c:v>
                </c:pt>
                <c:pt idx="28">
                  <c:v>Udayapur</c:v>
                </c:pt>
              </c:strCache>
            </c:strRef>
          </c:cat>
          <c:val>
            <c:numRef>
              <c:f>Sheet1!$B$2:$B$32</c:f>
              <c:numCache>
                <c:formatCode>General</c:formatCode>
                <c:ptCount val="31"/>
                <c:pt idx="0">
                  <c:v>0.3</c:v>
                </c:pt>
                <c:pt idx="1">
                  <c:v>13.5</c:v>
                </c:pt>
                <c:pt idx="2">
                  <c:v>0.6</c:v>
                </c:pt>
                <c:pt idx="3">
                  <c:v>0.3</c:v>
                </c:pt>
                <c:pt idx="4">
                  <c:v>5.0999999999999996</c:v>
                </c:pt>
                <c:pt idx="5">
                  <c:v>0.6</c:v>
                </c:pt>
                <c:pt idx="6">
                  <c:v>12.9</c:v>
                </c:pt>
                <c:pt idx="7">
                  <c:v>0.3</c:v>
                </c:pt>
                <c:pt idx="8">
                  <c:v>7.5</c:v>
                </c:pt>
                <c:pt idx="9">
                  <c:v>0.3</c:v>
                </c:pt>
                <c:pt idx="10">
                  <c:v>0.6</c:v>
                </c:pt>
                <c:pt idx="11">
                  <c:v>9.3000000000000007</c:v>
                </c:pt>
                <c:pt idx="12">
                  <c:v>1.5</c:v>
                </c:pt>
                <c:pt idx="13">
                  <c:v>2.7</c:v>
                </c:pt>
                <c:pt idx="14">
                  <c:v>0.6</c:v>
                </c:pt>
                <c:pt idx="15">
                  <c:v>2.1</c:v>
                </c:pt>
                <c:pt idx="16">
                  <c:v>0.3</c:v>
                </c:pt>
                <c:pt idx="17">
                  <c:v>0.3</c:v>
                </c:pt>
                <c:pt idx="18">
                  <c:v>0.3</c:v>
                </c:pt>
                <c:pt idx="19">
                  <c:v>0.6</c:v>
                </c:pt>
                <c:pt idx="20">
                  <c:v>1.8</c:v>
                </c:pt>
                <c:pt idx="21">
                  <c:v>0.3</c:v>
                </c:pt>
                <c:pt idx="22">
                  <c:v>0.3</c:v>
                </c:pt>
                <c:pt idx="23">
                  <c:v>6.9</c:v>
                </c:pt>
                <c:pt idx="24">
                  <c:v>6</c:v>
                </c:pt>
                <c:pt idx="25">
                  <c:v>7.8</c:v>
                </c:pt>
                <c:pt idx="26">
                  <c:v>8.6999999999999993</c:v>
                </c:pt>
                <c:pt idx="27">
                  <c:v>0.9</c:v>
                </c:pt>
                <c:pt idx="28">
                  <c:v>7.8</c:v>
                </c:pt>
              </c:numCache>
            </c:numRef>
          </c:val>
        </c:ser>
        <c:ser>
          <c:idx val="1"/>
          <c:order val="1"/>
          <c:tx>
            <c:strRef>
              <c:f>Sheet1!$C$1</c:f>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Sheet1!$A$2:$A$32</c:f>
              <c:strCache>
                <c:ptCount val="29"/>
                <c:pt idx="0">
                  <c:v>Banke</c:v>
                </c:pt>
                <c:pt idx="1">
                  <c:v>Bardiya</c:v>
                </c:pt>
                <c:pt idx="2">
                  <c:v>Bhaktapur</c:v>
                </c:pt>
                <c:pt idx="3">
                  <c:v>Chitawon</c:v>
                </c:pt>
                <c:pt idx="4">
                  <c:v>Dang</c:v>
                </c:pt>
                <c:pt idx="5">
                  <c:v>Dhankuta</c:v>
                </c:pt>
                <c:pt idx="6">
                  <c:v>Dhanusha</c:v>
                </c:pt>
                <c:pt idx="7">
                  <c:v>Jhapa</c:v>
                </c:pt>
                <c:pt idx="8">
                  <c:v>Kailali</c:v>
                </c:pt>
                <c:pt idx="9">
                  <c:v>Kapilvastu</c:v>
                </c:pt>
                <c:pt idx="10">
                  <c:v>Kaski</c:v>
                </c:pt>
                <c:pt idx="11">
                  <c:v>Kathmandu</c:v>
                </c:pt>
                <c:pt idx="12">
                  <c:v>Lalitpur</c:v>
                </c:pt>
                <c:pt idx="13">
                  <c:v>Mahottari</c:v>
                </c:pt>
                <c:pt idx="14">
                  <c:v>Makwanpur</c:v>
                </c:pt>
                <c:pt idx="15">
                  <c:v>Morang</c:v>
                </c:pt>
                <c:pt idx="16">
                  <c:v>Nawalpur</c:v>
                </c:pt>
                <c:pt idx="17">
                  <c:v>Pyuthan</c:v>
                </c:pt>
                <c:pt idx="18">
                  <c:v>Rautahat</c:v>
                </c:pt>
                <c:pt idx="19">
                  <c:v>Rolpa</c:v>
                </c:pt>
                <c:pt idx="20">
                  <c:v>Rukum</c:v>
                </c:pt>
                <c:pt idx="21">
                  <c:v>Rupandehi</c:v>
                </c:pt>
                <c:pt idx="22">
                  <c:v>Saptari</c:v>
                </c:pt>
                <c:pt idx="23">
                  <c:v>Sarlahi</c:v>
                </c:pt>
                <c:pt idx="24">
                  <c:v>Sindhuli</c:v>
                </c:pt>
                <c:pt idx="25">
                  <c:v>Siraha</c:v>
                </c:pt>
                <c:pt idx="26">
                  <c:v>Sunsari</c:v>
                </c:pt>
                <c:pt idx="27">
                  <c:v>Surkhet</c:v>
                </c:pt>
                <c:pt idx="28">
                  <c:v>Udayapur</c:v>
                </c:pt>
              </c:strCache>
            </c:strRef>
          </c:cat>
          <c:val>
            <c:numRef>
              <c:f>Sheet1!$C$2:$C$32</c:f>
              <c:numCache>
                <c:formatCode>General</c:formatCode>
                <c:ptCount val="31"/>
              </c:numCache>
            </c:numRef>
          </c:val>
        </c:ser>
        <c:ser>
          <c:idx val="2"/>
          <c:order val="2"/>
          <c:tx>
            <c:strRef>
              <c:f>Sheet1!$D$1</c:f>
              <c:strCache>
                <c:ptCount val="1"/>
                <c:pt idx="0">
                  <c:v>Column2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Sheet1!$A$2:$A$32</c:f>
              <c:strCache>
                <c:ptCount val="29"/>
                <c:pt idx="0">
                  <c:v>Banke</c:v>
                </c:pt>
                <c:pt idx="1">
                  <c:v>Bardiya</c:v>
                </c:pt>
                <c:pt idx="2">
                  <c:v>Bhaktapur</c:v>
                </c:pt>
                <c:pt idx="3">
                  <c:v>Chitawon</c:v>
                </c:pt>
                <c:pt idx="4">
                  <c:v>Dang</c:v>
                </c:pt>
                <c:pt idx="5">
                  <c:v>Dhankuta</c:v>
                </c:pt>
                <c:pt idx="6">
                  <c:v>Dhanusha</c:v>
                </c:pt>
                <c:pt idx="7">
                  <c:v>Jhapa</c:v>
                </c:pt>
                <c:pt idx="8">
                  <c:v>Kailali</c:v>
                </c:pt>
                <c:pt idx="9">
                  <c:v>Kapilvastu</c:v>
                </c:pt>
                <c:pt idx="10">
                  <c:v>Kaski</c:v>
                </c:pt>
                <c:pt idx="11">
                  <c:v>Kathmandu</c:v>
                </c:pt>
                <c:pt idx="12">
                  <c:v>Lalitpur</c:v>
                </c:pt>
                <c:pt idx="13">
                  <c:v>Mahottari</c:v>
                </c:pt>
                <c:pt idx="14">
                  <c:v>Makwanpur</c:v>
                </c:pt>
                <c:pt idx="15">
                  <c:v>Morang</c:v>
                </c:pt>
                <c:pt idx="16">
                  <c:v>Nawalpur</c:v>
                </c:pt>
                <c:pt idx="17">
                  <c:v>Pyuthan</c:v>
                </c:pt>
                <c:pt idx="18">
                  <c:v>Rautahat</c:v>
                </c:pt>
                <c:pt idx="19">
                  <c:v>Rolpa</c:v>
                </c:pt>
                <c:pt idx="20">
                  <c:v>Rukum</c:v>
                </c:pt>
                <c:pt idx="21">
                  <c:v>Rupandehi</c:v>
                </c:pt>
                <c:pt idx="22">
                  <c:v>Saptari</c:v>
                </c:pt>
                <c:pt idx="23">
                  <c:v>Sarlahi</c:v>
                </c:pt>
                <c:pt idx="24">
                  <c:v>Sindhuli</c:v>
                </c:pt>
                <c:pt idx="25">
                  <c:v>Siraha</c:v>
                </c:pt>
                <c:pt idx="26">
                  <c:v>Sunsari</c:v>
                </c:pt>
                <c:pt idx="27">
                  <c:v>Surkhet</c:v>
                </c:pt>
                <c:pt idx="28">
                  <c:v>Udayapur</c:v>
                </c:pt>
              </c:strCache>
            </c:strRef>
          </c:cat>
          <c:val>
            <c:numRef>
              <c:f>Sheet1!$D$2:$D$32</c:f>
              <c:numCache>
                <c:formatCode>General</c:formatCode>
                <c:ptCount val="31"/>
              </c:numCache>
            </c:numRef>
          </c:val>
        </c:ser>
        <c:dLbls>
          <c:dLblPos val="outEnd"/>
          <c:showLegendKey val="0"/>
          <c:showVal val="1"/>
          <c:showCatName val="0"/>
          <c:showSerName val="0"/>
          <c:showPercent val="0"/>
          <c:showBubbleSize val="0"/>
        </c:dLbls>
        <c:gapWidth val="182"/>
        <c:axId val="138989416"/>
        <c:axId val="138988632"/>
      </c:barChart>
      <c:catAx>
        <c:axId val="138989416"/>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district</a:t>
                </a:r>
              </a:p>
              <a:p>
                <a:pPr>
                  <a:defRPr/>
                </a:pP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38988632"/>
        <c:crosses val="autoZero"/>
        <c:auto val="1"/>
        <c:lblAlgn val="ctr"/>
        <c:lblOffset val="100"/>
        <c:noMultiLvlLbl val="0"/>
      </c:catAx>
      <c:valAx>
        <c:axId val="1389886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8989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248309744954043"/>
          <c:y val="0"/>
          <c:w val="0.37874290139390809"/>
          <c:h val="1"/>
        </c:manualLayout>
      </c:layout>
      <c:doughnutChart>
        <c:varyColors val="1"/>
        <c:ser>
          <c:idx val="0"/>
          <c:order val="0"/>
          <c:tx>
            <c:strRef>
              <c:f>Sheet1!$B$1</c:f>
              <c:strCache>
                <c:ptCount val="1"/>
                <c:pt idx="0">
                  <c:v>Sales</c:v>
                </c:pt>
              </c:strCache>
            </c:strRef>
          </c:tx>
          <c:dPt>
            <c:idx val="0"/>
            <c:bubble3D val="0"/>
            <c:spPr>
              <a:solidFill>
                <a:schemeClr val="tx1"/>
              </a:solidFill>
              <a:ln>
                <a:noFill/>
              </a:ln>
              <a:effectLst>
                <a:outerShdw blurRad="254000" sx="102000" sy="102000" algn="ctr" rotWithShape="0">
                  <a:prstClr val="black">
                    <a:alpha val="20000"/>
                  </a:prstClr>
                </a:outerShdw>
              </a:effectLst>
            </c:spPr>
          </c:dPt>
          <c:dPt>
            <c:idx val="1"/>
            <c:bubble3D val="0"/>
            <c:spPr>
              <a:solidFill>
                <a:srgbClr val="FF0000"/>
              </a:solidFill>
              <a:ln>
                <a:noFill/>
              </a:ln>
              <a:effectLst>
                <a:outerShdw blurRad="254000" sx="102000" sy="102000" algn="ctr" rotWithShape="0">
                  <a:prstClr val="black">
                    <a:alpha val="20000"/>
                  </a:prstClr>
                </a:outerShdw>
              </a:effectLst>
            </c:spPr>
          </c:dPt>
          <c:dPt>
            <c:idx val="2"/>
            <c:bubble3D val="0"/>
            <c:spPr>
              <a:solidFill>
                <a:srgbClr val="800080"/>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Pt>
            <c:idx val="4"/>
            <c:bubble3D val="0"/>
            <c:spPr>
              <a:solidFill>
                <a:schemeClr val="accent5"/>
              </a:solidFill>
              <a:ln>
                <a:noFill/>
              </a:ln>
              <a:effectLst>
                <a:outerShdw blurRad="254000" sx="102000" sy="102000" algn="ctr" rotWithShape="0">
                  <a:prstClr val="black">
                    <a:alpha val="20000"/>
                  </a:prstClr>
                </a:outerShdw>
              </a:effectLst>
            </c:spPr>
          </c:dPt>
          <c:dPt>
            <c:idx val="5"/>
            <c:bubble3D val="0"/>
            <c:spPr>
              <a:solidFill>
                <a:srgbClr val="00B050"/>
              </a:solidFill>
              <a:ln>
                <a:noFill/>
              </a:ln>
              <a:effectLst>
                <a:outerShdw blurRad="254000" sx="102000" sy="102000" algn="ctr" rotWithShape="0">
                  <a:prstClr val="black">
                    <a:alpha val="20000"/>
                  </a:prstClr>
                </a:outerShdw>
              </a:effectLst>
            </c:spPr>
          </c:dPt>
          <c:dPt>
            <c:idx val="6"/>
            <c:bubble3D val="0"/>
            <c:spPr>
              <a:solidFill>
                <a:schemeClr val="accent2">
                  <a:lumMod val="50000"/>
                </a:schemeClr>
              </a:solidFill>
              <a:ln>
                <a:noFill/>
              </a:ln>
              <a:effectLst>
                <a:outerShdw blurRad="254000" sx="102000" sy="102000" algn="ctr" rotWithShape="0">
                  <a:prstClr val="black">
                    <a:alpha val="20000"/>
                  </a:prstClr>
                </a:outerShdw>
              </a:effectLst>
            </c:spPr>
          </c:dPt>
          <c:dLbls>
            <c:dLbl>
              <c:idx val="0"/>
              <c:layout>
                <c:manualLayout>
                  <c:x val="0.25596065864522238"/>
                  <c:y val="-9.3829210271861169E-3"/>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11813568860548736"/>
                  <c:y val="-1.6771486254776573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26088297900378438"/>
                  <c:y val="-3.3542972509553143E-3"/>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19689281434247879"/>
                  <c:y val="8.3857431273882732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20427629488032173"/>
                  <c:y val="-1.0062891752865944E-2"/>
                </c:manualLayout>
              </c:layout>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0.21535151568708616"/>
                  <c:y val="-0.21132072681018482"/>
                </c:manualLayout>
              </c:layout>
              <c:showLegendKey val="0"/>
              <c:showVal val="0"/>
              <c:showCatName val="1"/>
              <c:showSerName val="0"/>
              <c:showPercent val="1"/>
              <c:showBubbleSize val="0"/>
              <c:extLst>
                <c:ext xmlns:c15="http://schemas.microsoft.com/office/drawing/2012/chart" uri="{CE6537A1-D6FC-4f65-9D91-7224C49458BB}">
                  <c15:layout/>
                </c:ext>
              </c:extLst>
            </c:dLbl>
            <c:dLbl>
              <c:idx val="6"/>
              <c:layout>
                <c:manualLayout>
                  <c:x val="-6.3451737701584021E-2"/>
                  <c:y val="-0.17161580758480169"/>
                </c:manualLayout>
              </c:layout>
              <c:showLegendKey val="0"/>
              <c:showVal val="0"/>
              <c:showCatName val="1"/>
              <c:showSerName val="0"/>
              <c:showPercent val="1"/>
              <c:showBubbleSize val="0"/>
              <c:extLst>
                <c:ext xmlns:c15="http://schemas.microsoft.com/office/drawing/2012/chart" uri="{CE6537A1-D6FC-4f65-9D91-7224C49458BB}">
                  <c15:layout/>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Sheet1!$A$2:$A$8</c:f>
              <c:strCache>
                <c:ptCount val="7"/>
                <c:pt idx="0">
                  <c:v>Women representative from cooperative</c:v>
                </c:pt>
                <c:pt idx="1">
                  <c:v>Survivor</c:v>
                </c:pt>
                <c:pt idx="2">
                  <c:v>Representative from CBO</c:v>
                </c:pt>
                <c:pt idx="3">
                  <c:v>Non government service</c:v>
                </c:pt>
                <c:pt idx="4">
                  <c:v>Member from management commitee of safe house</c:v>
                </c:pt>
                <c:pt idx="5">
                  <c:v>Human rights defenders, women human rights defenders, activist</c:v>
                </c:pt>
                <c:pt idx="6">
                  <c:v>Government service</c:v>
                </c:pt>
              </c:strCache>
            </c:strRef>
          </c:cat>
          <c:val>
            <c:numRef>
              <c:f>Sheet1!$B$2:$B$8</c:f>
              <c:numCache>
                <c:formatCode>General</c:formatCode>
                <c:ptCount val="7"/>
                <c:pt idx="0">
                  <c:v>3.3</c:v>
                </c:pt>
                <c:pt idx="1">
                  <c:v>44.6</c:v>
                </c:pt>
                <c:pt idx="2">
                  <c:v>6.3</c:v>
                </c:pt>
                <c:pt idx="3">
                  <c:v>19.2</c:v>
                </c:pt>
                <c:pt idx="4">
                  <c:v>1.2</c:v>
                </c:pt>
                <c:pt idx="5">
                  <c:v>8.4</c:v>
                </c:pt>
                <c:pt idx="6">
                  <c:v>17.100000000000001</c:v>
                </c:pt>
              </c:numCache>
            </c:numRef>
          </c:val>
        </c:ser>
        <c:dLbls>
          <c:showLegendKey val="0"/>
          <c:showVal val="0"/>
          <c:showCatName val="0"/>
          <c:showSerName val="0"/>
          <c:showPercent val="1"/>
          <c:showBubbleSize val="0"/>
          <c:showLeaderLines val="1"/>
        </c:dLbls>
        <c:firstSliceAng val="0"/>
        <c:holeSize val="50"/>
      </c:doughnut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244398282331493"/>
          <c:y val="4.5360267735592855E-3"/>
          <c:w val="0.50972121062992115"/>
          <c:h val="0.76434995659852056"/>
        </c:manualLayout>
      </c:layout>
      <c:barChart>
        <c:barDir val="bar"/>
        <c:grouping val="clustered"/>
        <c:varyColors val="0"/>
        <c:ser>
          <c:idx val="0"/>
          <c:order val="0"/>
          <c:tx>
            <c:strRef>
              <c:f>Sheet1!$B$1</c:f>
              <c:strCache>
                <c:ptCount val="1"/>
                <c:pt idx="0">
                  <c:v>Sales</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c:spPr>
          <c:invertIfNegative val="0"/>
          <c:dPt>
            <c:idx val="1"/>
            <c:invertIfNegative val="0"/>
            <c:bubble3D val="0"/>
            <c:spPr>
              <a:solidFill>
                <a:srgbClr val="FF0000"/>
              </a:solidFill>
              <a:ln>
                <a:noFill/>
              </a:ln>
              <a:effectLst/>
            </c:spPr>
          </c:dPt>
          <c:dPt>
            <c:idx val="2"/>
            <c:invertIfNegative val="0"/>
            <c:bubble3D val="0"/>
            <c:spPr>
              <a:solidFill>
                <a:srgbClr val="002060"/>
              </a:solidFill>
              <a:ln>
                <a:noFill/>
              </a:ln>
              <a:effectLst/>
            </c:spPr>
          </c:dPt>
          <c:dPt>
            <c:idx val="3"/>
            <c:invertIfNegative val="0"/>
            <c:bubble3D val="0"/>
            <c:spPr>
              <a:solidFill>
                <a:srgbClr val="00B050"/>
              </a:solidFill>
              <a:ln>
                <a:noFill/>
              </a:ln>
              <a:effectLst/>
            </c:spPr>
          </c:dPt>
          <c:dPt>
            <c:idx val="4"/>
            <c:invertIfNegative val="0"/>
            <c:bubble3D val="0"/>
            <c:spPr>
              <a:solidFill>
                <a:schemeClr val="accent2"/>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Sheet1!$A$2:$A$6</c:f>
              <c:strCache>
                <c:ptCount val="5"/>
                <c:pt idx="0">
                  <c:v>District government attorney</c:v>
                </c:pt>
                <c:pt idx="1">
                  <c:v>OCMC</c:v>
                </c:pt>
                <c:pt idx="2">
                  <c:v>Police </c:v>
                </c:pt>
                <c:pt idx="3">
                  <c:v>Representative from judicial committee </c:v>
                </c:pt>
                <c:pt idx="4">
                  <c:v>Respresentative from ward</c:v>
                </c:pt>
              </c:strCache>
            </c:strRef>
          </c:cat>
          <c:val>
            <c:numRef>
              <c:f>Sheet1!$B$2:$B$6</c:f>
              <c:numCache>
                <c:formatCode>General</c:formatCode>
                <c:ptCount val="5"/>
                <c:pt idx="0">
                  <c:v>13</c:v>
                </c:pt>
                <c:pt idx="1">
                  <c:v>13</c:v>
                </c:pt>
                <c:pt idx="2">
                  <c:v>42</c:v>
                </c:pt>
                <c:pt idx="3">
                  <c:v>13</c:v>
                </c:pt>
                <c:pt idx="4">
                  <c:v>19</c:v>
                </c:pt>
              </c:numCache>
            </c:numRef>
          </c:val>
        </c:ser>
        <c:dLbls>
          <c:showLegendKey val="0"/>
          <c:showVal val="0"/>
          <c:showCatName val="0"/>
          <c:showSerName val="0"/>
          <c:showPercent val="0"/>
          <c:showBubbleSize val="0"/>
        </c:dLbls>
        <c:gapWidth val="100"/>
        <c:axId val="189509552"/>
        <c:axId val="189500928"/>
      </c:barChart>
      <c:valAx>
        <c:axId val="189500928"/>
        <c:scaling>
          <c:orientation val="minMax"/>
        </c:scaling>
        <c:delete val="0"/>
        <c:axPos val="b"/>
        <c:majorGridlines>
          <c:spPr>
            <a:ln w="9525" cap="flat" cmpd="sng" algn="ctr">
              <a:solidFill>
                <a:schemeClr val="tx2">
                  <a:lumMod val="15000"/>
                  <a:lumOff val="85000"/>
                </a:schemeClr>
              </a:solidFill>
              <a:round/>
            </a:ln>
            <a:effectLst/>
          </c:spPr>
        </c:majorGridlines>
        <c:title>
          <c:tx>
            <c:rich>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r>
                  <a:rPr lang="en-US" dirty="0" smtClean="0"/>
                  <a:t>Percent</a:t>
                </a:r>
                <a:endParaRPr lang="en-US" dirty="0"/>
              </a:p>
            </c:rich>
          </c:tx>
          <c:layout/>
          <c:overlay val="0"/>
          <c:spPr>
            <a:noFill/>
            <a:ln>
              <a:noFill/>
            </a:ln>
            <a:effectLst/>
          </c:spPr>
          <c:txPr>
            <a:bodyPr rot="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89509552"/>
        <c:crosses val="autoZero"/>
        <c:crossBetween val="between"/>
      </c:valAx>
      <c:catAx>
        <c:axId val="189509552"/>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2"/>
                </a:solidFill>
                <a:latin typeface="+mn-lt"/>
                <a:ea typeface="+mn-ea"/>
                <a:cs typeface="+mn-cs"/>
              </a:defRPr>
            </a:pPr>
            <a:endParaRPr lang="en-US"/>
          </a:p>
        </c:txPr>
        <c:crossAx val="189500928"/>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00206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0"/>
                <c:pt idx="0">
                  <c:v>Agriculture</c:v>
                </c:pt>
                <c:pt idx="1">
                  <c:v>Business</c:v>
                </c:pt>
                <c:pt idx="2">
                  <c:v>Labour work</c:v>
                </c:pt>
                <c:pt idx="3">
                  <c:v>Government service</c:v>
                </c:pt>
                <c:pt idx="4">
                  <c:v>Household work</c:v>
                </c:pt>
                <c:pt idx="5">
                  <c:v>Member of cooperative</c:v>
                </c:pt>
                <c:pt idx="6">
                  <c:v>Domestic/factory workers</c:v>
                </c:pt>
                <c:pt idx="7">
                  <c:v>Student</c:v>
                </c:pt>
                <c:pt idx="8">
                  <c:v>Tailoring</c:v>
                </c:pt>
                <c:pt idx="9">
                  <c:v>Teaching</c:v>
                </c:pt>
              </c:strCache>
            </c:strRef>
          </c:cat>
          <c:val>
            <c:numRef>
              <c:f>Sheet1!$B$2:$B$11</c:f>
              <c:numCache>
                <c:formatCode>General</c:formatCode>
                <c:ptCount val="10"/>
                <c:pt idx="0">
                  <c:v>15</c:v>
                </c:pt>
                <c:pt idx="1">
                  <c:v>7</c:v>
                </c:pt>
                <c:pt idx="2">
                  <c:v>9</c:v>
                </c:pt>
                <c:pt idx="3">
                  <c:v>10</c:v>
                </c:pt>
                <c:pt idx="4">
                  <c:v>23</c:v>
                </c:pt>
                <c:pt idx="5">
                  <c:v>1</c:v>
                </c:pt>
                <c:pt idx="6">
                  <c:v>27</c:v>
                </c:pt>
                <c:pt idx="7">
                  <c:v>5</c:v>
                </c:pt>
                <c:pt idx="8">
                  <c:v>2</c:v>
                </c:pt>
                <c:pt idx="9">
                  <c:v>1</c:v>
                </c:pt>
              </c:numCache>
            </c:numRef>
          </c:val>
        </c:ser>
        <c:ser>
          <c:idx val="1"/>
          <c:order val="1"/>
          <c:tx>
            <c:strRef>
              <c:f>Sheet1!$C$1</c:f>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0"/>
                <c:pt idx="0">
                  <c:v>Agriculture</c:v>
                </c:pt>
                <c:pt idx="1">
                  <c:v>Business</c:v>
                </c:pt>
                <c:pt idx="2">
                  <c:v>Labour work</c:v>
                </c:pt>
                <c:pt idx="3">
                  <c:v>Government service</c:v>
                </c:pt>
                <c:pt idx="4">
                  <c:v>Household work</c:v>
                </c:pt>
                <c:pt idx="5">
                  <c:v>Member of cooperative</c:v>
                </c:pt>
                <c:pt idx="6">
                  <c:v>Domestic/factory workers</c:v>
                </c:pt>
                <c:pt idx="7">
                  <c:v>Student</c:v>
                </c:pt>
                <c:pt idx="8">
                  <c:v>Tailoring</c:v>
                </c:pt>
                <c:pt idx="9">
                  <c:v>Teaching</c:v>
                </c:pt>
              </c:strCache>
            </c:strRef>
          </c:cat>
          <c:val>
            <c:numRef>
              <c:f>Sheet1!$C$2:$C$12</c:f>
              <c:numCache>
                <c:formatCode>General</c:formatCode>
                <c:ptCount val="11"/>
              </c:numCache>
            </c:numRef>
          </c:val>
        </c:ser>
        <c:ser>
          <c:idx val="2"/>
          <c:order val="2"/>
          <c:tx>
            <c:strRef>
              <c:f>Sheet1!$D$1</c:f>
              <c:strCache>
                <c:ptCount val="1"/>
                <c:pt idx="0">
                  <c:v>Column2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0"/>
                <c:pt idx="0">
                  <c:v>Agriculture</c:v>
                </c:pt>
                <c:pt idx="1">
                  <c:v>Business</c:v>
                </c:pt>
                <c:pt idx="2">
                  <c:v>Labour work</c:v>
                </c:pt>
                <c:pt idx="3">
                  <c:v>Government service</c:v>
                </c:pt>
                <c:pt idx="4">
                  <c:v>Household work</c:v>
                </c:pt>
                <c:pt idx="5">
                  <c:v>Member of cooperative</c:v>
                </c:pt>
                <c:pt idx="6">
                  <c:v>Domestic/factory workers</c:v>
                </c:pt>
                <c:pt idx="7">
                  <c:v>Student</c:v>
                </c:pt>
                <c:pt idx="8">
                  <c:v>Tailoring</c:v>
                </c:pt>
                <c:pt idx="9">
                  <c:v>Teaching</c:v>
                </c:pt>
              </c:strCache>
            </c:strRef>
          </c:cat>
          <c:val>
            <c:numRef>
              <c:f>Sheet1!$D$2:$D$12</c:f>
              <c:numCache>
                <c:formatCode>General</c:formatCode>
                <c:ptCount val="11"/>
              </c:numCache>
            </c:numRef>
          </c:val>
        </c:ser>
        <c:dLbls>
          <c:dLblPos val="outEnd"/>
          <c:showLegendKey val="0"/>
          <c:showVal val="1"/>
          <c:showCatName val="0"/>
          <c:showSerName val="0"/>
          <c:showPercent val="0"/>
          <c:showBubbleSize val="0"/>
        </c:dLbls>
        <c:gapWidth val="219"/>
        <c:overlap val="-27"/>
        <c:axId val="189515040"/>
        <c:axId val="189511904"/>
      </c:barChart>
      <c:catAx>
        <c:axId val="189515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189511904"/>
        <c:crosses val="autoZero"/>
        <c:auto val="1"/>
        <c:lblAlgn val="ctr"/>
        <c:lblOffset val="100"/>
        <c:noMultiLvlLbl val="0"/>
      </c:catAx>
      <c:valAx>
        <c:axId val="1895119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5150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963837339103135"/>
          <c:y val="0.13258420597557458"/>
          <c:w val="0.71411937744146148"/>
          <c:h val="0.62176202514079426"/>
        </c:manualLayout>
      </c:layout>
      <c:barChart>
        <c:barDir val="bar"/>
        <c:grouping val="clustered"/>
        <c:varyColors val="0"/>
        <c:ser>
          <c:idx val="0"/>
          <c:order val="0"/>
          <c:tx>
            <c:strRef>
              <c:f>Sheet1!$B$1</c:f>
              <c:strCache>
                <c:ptCount val="1"/>
                <c:pt idx="0">
                  <c:v>Sales</c:v>
                </c:pt>
              </c:strCache>
            </c:strRef>
          </c:tx>
          <c:spPr>
            <a:solidFill>
              <a:srgbClr val="7030A0"/>
            </a:solidFill>
            <a:ln>
              <a:noFill/>
            </a:ln>
            <a:effectLst/>
          </c:spPr>
          <c:invertIfNegative val="0"/>
          <c:dLbls>
            <c:spPr>
              <a:noFill/>
              <a:ln>
                <a:noFill/>
              </a:ln>
              <a:effectLst/>
            </c:spPr>
            <c:txPr>
              <a:bodyPr rot="0" spcFirstLastPara="1" vertOverflow="ellipsis" vert="horz" wrap="square" anchor="ctr" anchorCtr="1"/>
              <a:lstStyle/>
              <a:p>
                <a:pPr>
                  <a:defRPr sz="13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Divorcee</c:v>
                </c:pt>
                <c:pt idx="1">
                  <c:v>Married but not living together</c:v>
                </c:pt>
                <c:pt idx="2">
                  <c:v>Married</c:v>
                </c:pt>
                <c:pt idx="3">
                  <c:v>Unmarried</c:v>
                </c:pt>
                <c:pt idx="4">
                  <c:v>Unmarried but living together</c:v>
                </c:pt>
                <c:pt idx="5">
                  <c:v>Single</c:v>
                </c:pt>
              </c:strCache>
            </c:strRef>
          </c:cat>
          <c:val>
            <c:numRef>
              <c:f>Sheet1!$B$2:$B$7</c:f>
              <c:numCache>
                <c:formatCode>0</c:formatCode>
                <c:ptCount val="6"/>
                <c:pt idx="0">
                  <c:v>2.0134228187919461</c:v>
                </c:pt>
                <c:pt idx="1">
                  <c:v>15.436241610738255</c:v>
                </c:pt>
                <c:pt idx="2">
                  <c:v>66.442953020134226</c:v>
                </c:pt>
                <c:pt idx="3">
                  <c:v>13.422818791946309</c:v>
                </c:pt>
                <c:pt idx="4">
                  <c:v>2.0134228187919461</c:v>
                </c:pt>
                <c:pt idx="5">
                  <c:v>0.67114093959731547</c:v>
                </c:pt>
              </c:numCache>
            </c:numRef>
          </c:val>
        </c:ser>
        <c:dLbls>
          <c:dLblPos val="outEnd"/>
          <c:showLegendKey val="0"/>
          <c:showVal val="1"/>
          <c:showCatName val="0"/>
          <c:showSerName val="0"/>
          <c:showPercent val="0"/>
          <c:showBubbleSize val="0"/>
        </c:dLbls>
        <c:gapWidth val="182"/>
        <c:axId val="189456712"/>
        <c:axId val="189453968"/>
      </c:barChart>
      <c:valAx>
        <c:axId val="18945396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r>
                  <a:rPr lang="en-US"/>
                  <a:t>percent</a:t>
                </a:r>
              </a:p>
            </c:rich>
          </c:tx>
          <c:layout/>
          <c:overlay val="0"/>
          <c:spPr>
            <a:noFill/>
            <a:ln>
              <a:noFill/>
            </a:ln>
            <a:effectLst/>
          </c:spPr>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189456712"/>
        <c:crosses val="autoZero"/>
        <c:crossBetween val="between"/>
      </c:valAx>
      <c:catAx>
        <c:axId val="1894567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en-US"/>
          </a:p>
        </c:txPr>
        <c:crossAx val="189453968"/>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sz="13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Column1</c:v>
                </c:pt>
              </c:strCache>
            </c:strRef>
          </c:tx>
          <c:dPt>
            <c:idx val="0"/>
            <c:bubble3D val="0"/>
            <c:spPr>
              <a:solidFill>
                <a:srgbClr val="FF0000"/>
              </a:solidFill>
              <a:ln>
                <a:noFill/>
              </a:ln>
              <a:effectLst>
                <a:outerShdw blurRad="254000" sx="102000" sy="102000" algn="ctr" rotWithShape="0">
                  <a:prstClr val="black">
                    <a:alpha val="20000"/>
                  </a:prstClr>
                </a:outerShdw>
              </a:effectLst>
            </c:spPr>
          </c:dPt>
          <c:dPt>
            <c:idx val="1"/>
            <c:bubble3D val="0"/>
            <c:spPr>
              <a:solidFill>
                <a:schemeClr val="accent2"/>
              </a:solidFill>
              <a:ln>
                <a:noFill/>
              </a:ln>
              <a:effectLst>
                <a:outerShdw blurRad="254000" sx="102000" sy="102000" algn="ctr" rotWithShape="0">
                  <a:prstClr val="black">
                    <a:alpha val="20000"/>
                  </a:prstClr>
                </a:outerShdw>
              </a:effectLst>
            </c:spPr>
          </c:dPt>
          <c:dPt>
            <c:idx val="2"/>
            <c:bubble3D val="0"/>
            <c:spPr>
              <a:solidFill>
                <a:schemeClr val="accent6"/>
              </a:solidFill>
              <a:ln>
                <a:noFill/>
              </a:ln>
              <a:effectLst>
                <a:outerShdw blurRad="254000" sx="102000" sy="102000" algn="ctr" rotWithShape="0">
                  <a:prstClr val="black">
                    <a:alpha val="20000"/>
                  </a:prstClr>
                </a:outerShdw>
              </a:effectLst>
            </c:spPr>
          </c:dPt>
          <c:dPt>
            <c:idx val="3"/>
            <c:bubble3D val="0"/>
            <c:spPr>
              <a:solidFill>
                <a:schemeClr val="accent4"/>
              </a:solidFill>
              <a:ln>
                <a:noFill/>
              </a:ln>
              <a:effectLst>
                <a:outerShdw blurRad="254000" sx="102000" sy="102000" algn="ctr" rotWithShape="0">
                  <a:prstClr val="black">
                    <a:alpha val="20000"/>
                  </a:prstClr>
                </a:outerShdw>
              </a:effectLst>
            </c:spPr>
          </c:dPt>
          <c:dLbls>
            <c:dLbl>
              <c:idx val="0"/>
              <c:layout>
                <c:manualLayout>
                  <c:x val="4.3750003712157481E-2"/>
                  <c:y val="-0.20301072518693081"/>
                </c:manualLayout>
              </c:layout>
              <c:tx>
                <c:rich>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fld id="{24542198-4116-4F78-9288-6C16D1FE6FF8}" type="CATEGORYNAME">
                      <a:rPr lang="en-US" baseline="0" smtClean="0"/>
                      <a:pPr>
                        <a:defRPr/>
                      </a:pPr>
                      <a:t>[CATEGORY NAME]</a:t>
                    </a:fld>
                    <a:endParaRPr lang="en-US"/>
                  </a:p>
                </c:rich>
              </c:tx>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1"/>
              <c:showPercent val="1"/>
              <c:showBubbleSize val="0"/>
              <c:extLst>
                <c:ext xmlns:c15="http://schemas.microsoft.com/office/drawing/2012/chart" uri="{CE6537A1-D6FC-4f65-9D91-7224C49458BB}">
                  <c15:layout>
                    <c:manualLayout>
                      <c:w val="0.25960347030303671"/>
                      <c:h val="0.20806878901785941"/>
                    </c:manualLayout>
                  </c15:layout>
                  <c15:dlblFieldTable/>
                  <c15:showDataLabelsRange val="0"/>
                </c:ext>
              </c:extLst>
            </c:dLbl>
            <c:dLbl>
              <c:idx val="1"/>
              <c:layout>
                <c:manualLayout>
                  <c:x val="-3.9978451668006024E-2"/>
                  <c:y val="3.4408597489310258E-3"/>
                </c:manualLayout>
              </c:layout>
              <c:tx>
                <c:rich>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fld id="{956888A4-CEA7-44BE-A953-EB9F54CECDC9}" type="CATEGORYNAME">
                      <a:rPr lang="en-US" baseline="0" smtClean="0"/>
                      <a:pPr>
                        <a:defRPr/>
                      </a:pPr>
                      <a:t>[CATEGORY NAME]</a:t>
                    </a:fld>
                    <a:endParaRPr lang="en-US"/>
                  </a:p>
                </c:rich>
              </c:tx>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noAutofit/>
                </a:bodyPr>
                <a:lstStyle/>
                <a:p>
                  <a:pPr>
                    <a:defRPr sz="1330" b="1" i="0" u="none" strike="noStrike" kern="1200" baseline="0">
                      <a:solidFill>
                        <a:schemeClr val="lt1"/>
                      </a:solidFill>
                      <a:latin typeface="+mn-lt"/>
                      <a:ea typeface="+mn-ea"/>
                      <a:cs typeface="+mn-cs"/>
                    </a:defRPr>
                  </a:pPr>
                  <a:endParaRPr lang="en-US"/>
                </a:p>
              </c:txPr>
              <c:dLblPos val="bestFit"/>
              <c:showLegendKey val="0"/>
              <c:showVal val="1"/>
              <c:showCatName val="1"/>
              <c:showSerName val="1"/>
              <c:showPercent val="1"/>
              <c:showBubbleSize val="0"/>
              <c:extLst>
                <c:ext xmlns:c15="http://schemas.microsoft.com/office/drawing/2012/chart" uri="{CE6537A1-D6FC-4f65-9D91-7224C49458BB}">
                  <c15:layout>
                    <c:manualLayout>
                      <c:w val="0.22865417362324988"/>
                      <c:h val="0.17710105127748013"/>
                    </c:manualLayout>
                  </c15:layout>
                  <c15:dlblFieldTable/>
                  <c15:showDataLabelsRange val="0"/>
                </c:ext>
              </c:extLst>
            </c:dLbl>
            <c:dLbl>
              <c:idx val="2"/>
              <c:layout>
                <c:manualLayout>
                  <c:x val="-7.0905178430048399E-2"/>
                  <c:y val="6.5376470696608832E-2"/>
                </c:manualLayout>
              </c:layout>
              <c:tx>
                <c:rich>
                  <a:bodyPr/>
                  <a:lstStyle/>
                  <a:p>
                    <a:fld id="{55C10CDF-C932-4244-BC4F-8FDD7DCBADB7}" type="CATEGORYNAME">
                      <a:rPr lang="en-US" baseline="0" smtClean="0"/>
                      <a:pPr/>
                      <a:t>[CATEGORY NAME]</a:t>
                    </a:fld>
                    <a:endParaRPr lang="en-US"/>
                  </a:p>
                </c:rich>
              </c:tx>
              <c:dLblPos val="bestFit"/>
              <c:showLegendKey val="0"/>
              <c:showVal val="1"/>
              <c:showCatName val="1"/>
              <c:showSerName val="1"/>
              <c:showPercent val="1"/>
              <c:showBubbleSize val="0"/>
              <c:extLst>
                <c:ext xmlns:c15="http://schemas.microsoft.com/office/drawing/2012/chart" uri="{CE6537A1-D6FC-4f65-9D91-7224C49458BB}">
                  <c15:layout>
                    <c:manualLayout>
                      <c:w val="0.26086310929126305"/>
                      <c:h val="0.17790978878539815"/>
                    </c:manualLayout>
                  </c15:layout>
                  <c15:dlblFieldTable/>
                  <c15:showDataLabelsRange val="0"/>
                </c:ext>
              </c:extLst>
            </c:dLbl>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outEnd"/>
            <c:showLegendKey val="0"/>
            <c:showVal val="1"/>
            <c:showCatName val="1"/>
            <c:showSerName val="1"/>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Sheet1!$A$2:$A$5</c:f>
              <c:strCache>
                <c:ptCount val="3"/>
                <c:pt idx="0">
                  <c:v>There is high chances of occurring violence</c:v>
                </c:pt>
                <c:pt idx="1">
                  <c:v>There is low chances of occurring violence.</c:v>
                </c:pt>
                <c:pt idx="2">
                  <c:v>There is very high chances of occurring violence</c:v>
                </c:pt>
              </c:strCache>
            </c:strRef>
          </c:cat>
          <c:val>
            <c:numRef>
              <c:f>Sheet1!$B$2:$B$5</c:f>
              <c:numCache>
                <c:formatCode>General</c:formatCode>
                <c:ptCount val="4"/>
                <c:pt idx="0">
                  <c:v>56</c:v>
                </c:pt>
                <c:pt idx="1">
                  <c:v>22.2</c:v>
                </c:pt>
                <c:pt idx="2">
                  <c:v>21.9</c:v>
                </c:pt>
              </c:numCache>
            </c:numRef>
          </c:val>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dirty="0" smtClean="0">
                <a:solidFill>
                  <a:schemeClr val="tx1"/>
                </a:solidFill>
              </a:rPr>
              <a:t>Domestic</a:t>
            </a:r>
            <a:r>
              <a:rPr lang="en-US" sz="2000" b="1" baseline="0" dirty="0" smtClean="0">
                <a:solidFill>
                  <a:schemeClr val="tx1"/>
                </a:solidFill>
              </a:rPr>
              <a:t> violence</a:t>
            </a:r>
            <a:endParaRPr lang="en-US" sz="2000" b="1" dirty="0">
              <a:solidFill>
                <a:schemeClr val="tx1"/>
              </a:solidFill>
            </a:endParaRPr>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Series 1</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Physical violence</c:v>
                </c:pt>
                <c:pt idx="1">
                  <c:v>Verbal abuse</c:v>
                </c:pt>
                <c:pt idx="2">
                  <c:v>Character allegation</c:v>
                </c:pt>
                <c:pt idx="3">
                  <c:v>Deprived from sources and facilities</c:v>
                </c:pt>
              </c:strCache>
            </c:strRef>
          </c:cat>
          <c:val>
            <c:numRef>
              <c:f>Sheet1!$B$2:$B$6</c:f>
              <c:numCache>
                <c:formatCode>General</c:formatCode>
                <c:ptCount val="5"/>
                <c:pt idx="0">
                  <c:v>75</c:v>
                </c:pt>
                <c:pt idx="1">
                  <c:v>75</c:v>
                </c:pt>
                <c:pt idx="2">
                  <c:v>29</c:v>
                </c:pt>
                <c:pt idx="3">
                  <c:v>24</c:v>
                </c:pt>
              </c:numCache>
            </c:numRef>
          </c:val>
        </c:ser>
        <c:ser>
          <c:idx val="1"/>
          <c:order val="1"/>
          <c:tx>
            <c:strRef>
              <c:f>Sheet1!$C$1</c:f>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Physical violence</c:v>
                </c:pt>
                <c:pt idx="1">
                  <c:v>Verbal abuse</c:v>
                </c:pt>
                <c:pt idx="2">
                  <c:v>Character allegation</c:v>
                </c:pt>
                <c:pt idx="3">
                  <c:v>Deprived from sources and facilities</c:v>
                </c:pt>
              </c:strCache>
            </c:strRef>
          </c:cat>
          <c:val>
            <c:numRef>
              <c:f>Sheet1!$C$2:$C$6</c:f>
              <c:numCache>
                <c:formatCode>General</c:formatCode>
                <c:ptCount val="5"/>
              </c:numCache>
            </c:numRef>
          </c:val>
        </c:ser>
        <c:ser>
          <c:idx val="2"/>
          <c:order val="2"/>
          <c:tx>
            <c:strRef>
              <c:f>Sheet1!$D$1</c:f>
              <c:strCache>
                <c:ptCount val="1"/>
                <c:pt idx="0">
                  <c:v>Column2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Physical violence</c:v>
                </c:pt>
                <c:pt idx="1">
                  <c:v>Verbal abuse</c:v>
                </c:pt>
                <c:pt idx="2">
                  <c:v>Character allegation</c:v>
                </c:pt>
                <c:pt idx="3">
                  <c:v>Deprived from sources and facilities</c:v>
                </c:pt>
              </c:strCache>
            </c:strRef>
          </c:cat>
          <c:val>
            <c:numRef>
              <c:f>Sheet1!$D$2:$D$6</c:f>
              <c:numCache>
                <c:formatCode>General</c:formatCode>
                <c:ptCount val="5"/>
              </c:numCache>
            </c:numRef>
          </c:val>
        </c:ser>
        <c:dLbls>
          <c:dLblPos val="outEnd"/>
          <c:showLegendKey val="0"/>
          <c:showVal val="1"/>
          <c:showCatName val="0"/>
          <c:showSerName val="0"/>
          <c:showPercent val="0"/>
          <c:showBubbleSize val="0"/>
        </c:dLbls>
        <c:gapWidth val="182"/>
        <c:axId val="189452400"/>
        <c:axId val="189452792"/>
      </c:barChart>
      <c:catAx>
        <c:axId val="1894524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89452792"/>
        <c:crosses val="autoZero"/>
        <c:auto val="1"/>
        <c:lblAlgn val="ctr"/>
        <c:lblOffset val="100"/>
        <c:noMultiLvlLbl val="0"/>
      </c:catAx>
      <c:valAx>
        <c:axId val="18945279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45240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dirty="0" smtClean="0"/>
              <a:t>Sexual violence</a:t>
            </a:r>
            <a:endParaRPr lang="en-US" sz="2000" b="1" dirty="0"/>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Series 1</c:v>
                </c:pt>
              </c:strCache>
            </c:strRef>
          </c:tx>
          <c:spPr>
            <a:solidFill>
              <a:srgbClr val="7030A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Rape</c:v>
                </c:pt>
                <c:pt idx="1">
                  <c:v>Gang rape</c:v>
                </c:pt>
                <c:pt idx="2">
                  <c:v>Attempt to rape</c:v>
                </c:pt>
                <c:pt idx="3">
                  <c:v>Sexual abuse</c:v>
                </c:pt>
              </c:strCache>
            </c:strRef>
          </c:cat>
          <c:val>
            <c:numRef>
              <c:f>Sheet1!$B$2:$B$6</c:f>
              <c:numCache>
                <c:formatCode>General</c:formatCode>
                <c:ptCount val="5"/>
                <c:pt idx="0">
                  <c:v>46</c:v>
                </c:pt>
                <c:pt idx="1">
                  <c:v>9</c:v>
                </c:pt>
                <c:pt idx="2">
                  <c:v>33</c:v>
                </c:pt>
                <c:pt idx="3">
                  <c:v>36</c:v>
                </c:pt>
              </c:numCache>
            </c:numRef>
          </c:val>
        </c:ser>
        <c:ser>
          <c:idx val="1"/>
          <c:order val="1"/>
          <c:tx>
            <c:strRef>
              <c:f>Sheet1!$C$1</c:f>
              <c:strCache>
                <c:ptCount val="1"/>
                <c:pt idx="0">
                  <c:v>Column1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Rape</c:v>
                </c:pt>
                <c:pt idx="1">
                  <c:v>Gang rape</c:v>
                </c:pt>
                <c:pt idx="2">
                  <c:v>Attempt to rape</c:v>
                </c:pt>
                <c:pt idx="3">
                  <c:v>Sexual abuse</c:v>
                </c:pt>
              </c:strCache>
            </c:strRef>
          </c:cat>
          <c:val>
            <c:numRef>
              <c:f>Sheet1!$C$2:$C$6</c:f>
              <c:numCache>
                <c:formatCode>General</c:formatCode>
                <c:ptCount val="5"/>
              </c:numCache>
            </c:numRef>
          </c:val>
        </c:ser>
        <c:ser>
          <c:idx val="2"/>
          <c:order val="2"/>
          <c:tx>
            <c:strRef>
              <c:f>Sheet1!$D$1</c:f>
              <c:strCache>
                <c:ptCount val="1"/>
                <c:pt idx="0">
                  <c:v>Column2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4"/>
                <c:pt idx="0">
                  <c:v>Rape</c:v>
                </c:pt>
                <c:pt idx="1">
                  <c:v>Gang rape</c:v>
                </c:pt>
                <c:pt idx="2">
                  <c:v>Attempt to rape</c:v>
                </c:pt>
                <c:pt idx="3">
                  <c:v>Sexual abuse</c:v>
                </c:pt>
              </c:strCache>
            </c:strRef>
          </c:cat>
          <c:val>
            <c:numRef>
              <c:f>Sheet1!$D$2:$D$6</c:f>
              <c:numCache>
                <c:formatCode>General</c:formatCode>
                <c:ptCount val="5"/>
              </c:numCache>
            </c:numRef>
          </c:val>
        </c:ser>
        <c:dLbls>
          <c:dLblPos val="outEnd"/>
          <c:showLegendKey val="0"/>
          <c:showVal val="1"/>
          <c:showCatName val="0"/>
          <c:showSerName val="0"/>
          <c:showPercent val="0"/>
          <c:showBubbleSize val="0"/>
        </c:dLbls>
        <c:gapWidth val="182"/>
        <c:axId val="188952968"/>
        <c:axId val="188951008"/>
      </c:barChart>
      <c:catAx>
        <c:axId val="1889529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lumMod val="65000"/>
                    <a:lumOff val="35000"/>
                  </a:schemeClr>
                </a:solidFill>
                <a:latin typeface="+mn-lt"/>
                <a:ea typeface="+mn-ea"/>
                <a:cs typeface="+mn-cs"/>
              </a:defRPr>
            </a:pPr>
            <a:endParaRPr lang="en-US"/>
          </a:p>
        </c:txPr>
        <c:crossAx val="188951008"/>
        <c:crosses val="autoZero"/>
        <c:auto val="1"/>
        <c:lblAlgn val="ctr"/>
        <c:lblOffset val="100"/>
        <c:noMultiLvlLbl val="0"/>
      </c:catAx>
      <c:valAx>
        <c:axId val="18895100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percent</a:t>
                </a:r>
                <a:endParaRPr lang="en-US" dirty="0"/>
              </a:p>
            </c:rich>
          </c:tx>
          <c:layout/>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89529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E9C560-B3A9-4240-8940-26B2ACD57513}" type="datetimeFigureOut">
              <a:rPr lang="en-US" smtClean="0"/>
              <a:t>11/30/2020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E8438-7F6D-4B7A-A9CE-463FFF9D3A1A}" type="slidenum">
              <a:rPr lang="en-US" smtClean="0"/>
              <a:t>‹#›</a:t>
            </a:fld>
            <a:endParaRPr lang="en-US"/>
          </a:p>
        </p:txBody>
      </p:sp>
    </p:spTree>
    <p:extLst>
      <p:ext uri="{BB962C8B-B14F-4D97-AF65-F5344CB8AC3E}">
        <p14:creationId xmlns:p14="http://schemas.microsoft.com/office/powerpoint/2010/main" val="355448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1E8438-7F6D-4B7A-A9CE-463FFF9D3A1A}" type="slidenum">
              <a:rPr lang="en-US" smtClean="0"/>
              <a:t>8</a:t>
            </a:fld>
            <a:endParaRPr lang="en-US"/>
          </a:p>
        </p:txBody>
      </p:sp>
    </p:spTree>
    <p:extLst>
      <p:ext uri="{BB962C8B-B14F-4D97-AF65-F5344CB8AC3E}">
        <p14:creationId xmlns:p14="http://schemas.microsoft.com/office/powerpoint/2010/main" val="2528869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B1E8438-7F6D-4B7A-A9CE-463FFF9D3A1A}" type="slidenum">
              <a:rPr lang="en-US" smtClean="0"/>
              <a:t>10</a:t>
            </a:fld>
            <a:endParaRPr lang="en-US"/>
          </a:p>
        </p:txBody>
      </p:sp>
    </p:spTree>
    <p:extLst>
      <p:ext uri="{BB962C8B-B14F-4D97-AF65-F5344CB8AC3E}">
        <p14:creationId xmlns:p14="http://schemas.microsoft.com/office/powerpoint/2010/main" val="2717724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Organization refers directly providing service....</a:t>
            </a:r>
            <a:endParaRPr lang="en-US" dirty="0"/>
          </a:p>
        </p:txBody>
      </p:sp>
      <p:sp>
        <p:nvSpPr>
          <p:cNvPr id="4" name="Slide Number Placeholder 3"/>
          <p:cNvSpPr>
            <a:spLocks noGrp="1"/>
          </p:cNvSpPr>
          <p:nvPr>
            <p:ph type="sldNum" sz="quarter" idx="10"/>
          </p:nvPr>
        </p:nvSpPr>
        <p:spPr/>
        <p:txBody>
          <a:bodyPr/>
          <a:lstStyle/>
          <a:p>
            <a:fld id="{6B1E8438-7F6D-4B7A-A9CE-463FFF9D3A1A}" type="slidenum">
              <a:rPr lang="en-US" smtClean="0"/>
              <a:t>14</a:t>
            </a:fld>
            <a:endParaRPr lang="en-US"/>
          </a:p>
        </p:txBody>
      </p:sp>
    </p:spTree>
    <p:extLst>
      <p:ext uri="{BB962C8B-B14F-4D97-AF65-F5344CB8AC3E}">
        <p14:creationId xmlns:p14="http://schemas.microsoft.com/office/powerpoint/2010/main" val="279829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1E8438-7F6D-4B7A-A9CE-463FFF9D3A1A}" type="slidenum">
              <a:rPr lang="en-US" smtClean="0"/>
              <a:t>18</a:t>
            </a:fld>
            <a:endParaRPr lang="en-US"/>
          </a:p>
        </p:txBody>
      </p:sp>
    </p:spTree>
    <p:extLst>
      <p:ext uri="{BB962C8B-B14F-4D97-AF65-F5344CB8AC3E}">
        <p14:creationId xmlns:p14="http://schemas.microsoft.com/office/powerpoint/2010/main" val="1525487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67C57E-4F31-4F33-A22D-638BE82CA683}"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2168299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75CEA7-6019-43F4-91AE-74141DD665BB}"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1949453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10282E-A90E-434C-9344-6024DD88D747}"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142616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BF5829-CE84-4D3E-8746-AA8594F53B01}"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2504817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C0522E-FE59-4F1F-B9A7-132FCC80EA8D}" type="datetime1">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2301784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6F4AD8-7631-4A90-AF0A-B95B6CC172C8}" type="datetime1">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359198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FA5DD9-E50E-450A-9927-43B24A5505C4}" type="datetime1">
              <a:rPr lang="en-US" smtClean="0"/>
              <a:t>11/30/2020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2571732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6C0325-054E-4AC8-99B5-2F14A204DA9B}" type="datetime1">
              <a:rPr lang="en-US" smtClean="0"/>
              <a:t>11/30/2020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3531867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EEAA48-BC76-4A5E-AA91-A779F1D34163}" type="datetime1">
              <a:rPr lang="en-US" smtClean="0"/>
              <a:t>11/30/2020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3069038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907923-D525-442E-9ED4-3C54CB941FC0}" type="datetime1">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3968022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D8D703-3A47-464C-B02E-4B54AD98F2CD}" type="datetime1">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BEB1BF-AC87-43D1-BB85-49C4D0414892}" type="slidenum">
              <a:rPr lang="en-US" smtClean="0"/>
              <a:t>‹#›</a:t>
            </a:fld>
            <a:endParaRPr lang="en-US"/>
          </a:p>
        </p:txBody>
      </p:sp>
    </p:spTree>
    <p:extLst>
      <p:ext uri="{BB962C8B-B14F-4D97-AF65-F5344CB8AC3E}">
        <p14:creationId xmlns:p14="http://schemas.microsoft.com/office/powerpoint/2010/main" val="503878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396EF4-5BE7-4A9B-BD34-1DCC21D94F7E}" type="datetime1">
              <a:rPr lang="en-US" smtClean="0"/>
              <a:t>11/30/2020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EB1BF-AC87-43D1-BB85-49C4D0414892}" type="slidenum">
              <a:rPr lang="en-US" smtClean="0"/>
              <a:t>‹#›</a:t>
            </a:fld>
            <a:endParaRPr lang="en-US"/>
          </a:p>
        </p:txBody>
      </p:sp>
    </p:spTree>
    <p:extLst>
      <p:ext uri="{BB962C8B-B14F-4D97-AF65-F5344CB8AC3E}">
        <p14:creationId xmlns:p14="http://schemas.microsoft.com/office/powerpoint/2010/main" val="3100418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worldometers.info/coronaviru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2623" y="185779"/>
            <a:ext cx="9144000" cy="1425307"/>
          </a:xfrm>
        </p:spPr>
        <p:txBody>
          <a:bodyPr>
            <a:noAutofit/>
          </a:bodyPr>
          <a:lstStyle/>
          <a:p>
            <a:r>
              <a:rPr lang="en-US" sz="3500" b="1" dirty="0" smtClean="0">
                <a:solidFill>
                  <a:srgbClr val="B4369C"/>
                </a:solidFill>
              </a:rPr>
              <a:t>An assessment on risk and preventive measures of Gender-Based Violence during lock-down period of COVID 19.</a:t>
            </a:r>
            <a:endParaRPr lang="en-US" sz="3500" b="1" dirty="0">
              <a:solidFill>
                <a:srgbClr val="B4369C"/>
              </a:solidFill>
            </a:endParaRPr>
          </a:p>
        </p:txBody>
      </p:sp>
      <p:sp>
        <p:nvSpPr>
          <p:cNvPr id="4" name="Rectangle 3"/>
          <p:cNvSpPr/>
          <p:nvPr/>
        </p:nvSpPr>
        <p:spPr>
          <a:xfrm>
            <a:off x="131284" y="3958260"/>
            <a:ext cx="11915574" cy="268928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2000" b="1" u="sng" dirty="0" smtClean="0"/>
              <a:t>Research Lead Team</a:t>
            </a:r>
          </a:p>
          <a:p>
            <a:r>
              <a:rPr lang="en-US" sz="2000" dirty="0" smtClean="0"/>
              <a:t>Elawati KC- </a:t>
            </a:r>
            <a:r>
              <a:rPr lang="en-US" sz="2000" dirty="0"/>
              <a:t>Program </a:t>
            </a:r>
            <a:r>
              <a:rPr lang="en-US" sz="2000" dirty="0" smtClean="0"/>
              <a:t>Coordinator	</a:t>
            </a:r>
          </a:p>
          <a:p>
            <a:r>
              <a:rPr lang="en-US" sz="2000" dirty="0" smtClean="0"/>
              <a:t>Narayan </a:t>
            </a:r>
            <a:r>
              <a:rPr lang="en-US" sz="2000" dirty="0"/>
              <a:t>Sharma </a:t>
            </a:r>
            <a:r>
              <a:rPr lang="en-US" sz="2000" dirty="0" smtClean="0"/>
              <a:t>Ghimire- </a:t>
            </a:r>
            <a:r>
              <a:rPr lang="en-US" sz="2000" dirty="0"/>
              <a:t>Grant and M&amp;E </a:t>
            </a:r>
            <a:r>
              <a:rPr lang="en-US" sz="2000" dirty="0" smtClean="0"/>
              <a:t>Manager</a:t>
            </a:r>
          </a:p>
          <a:p>
            <a:r>
              <a:rPr lang="en-US" sz="2000" dirty="0" smtClean="0"/>
              <a:t>Sabita Pokharel- </a:t>
            </a:r>
            <a:r>
              <a:rPr lang="en-US" sz="2000" dirty="0"/>
              <a:t>Regional  Program </a:t>
            </a:r>
            <a:r>
              <a:rPr lang="en-US" sz="2000" dirty="0" smtClean="0"/>
              <a:t>Coordinator </a:t>
            </a:r>
          </a:p>
          <a:p>
            <a:r>
              <a:rPr lang="en-US" sz="2000" dirty="0" smtClean="0"/>
              <a:t> Sanjita </a:t>
            </a:r>
            <a:r>
              <a:rPr lang="en-US" sz="2000" dirty="0"/>
              <a:t>Timsina- </a:t>
            </a:r>
            <a:r>
              <a:rPr lang="en-US" sz="2000" dirty="0" smtClean="0"/>
              <a:t>Senior </a:t>
            </a:r>
            <a:r>
              <a:rPr lang="en-US" sz="2000" dirty="0"/>
              <a:t>Program </a:t>
            </a:r>
            <a:r>
              <a:rPr lang="en-US" sz="2000" dirty="0" smtClean="0"/>
              <a:t>Coordinator</a:t>
            </a:r>
          </a:p>
          <a:p>
            <a:endParaRPr lang="en-US" sz="2000" b="1" u="sng" dirty="0"/>
          </a:p>
          <a:p>
            <a:r>
              <a:rPr lang="en-US" sz="2000" b="1" u="sng" dirty="0" smtClean="0"/>
              <a:t>Support </a:t>
            </a:r>
            <a:r>
              <a:rPr lang="en-US" sz="2000" b="1" u="sng" dirty="0"/>
              <a:t>provided by </a:t>
            </a:r>
          </a:p>
          <a:p>
            <a:r>
              <a:rPr lang="en-US" sz="2000" dirty="0" err="1" smtClean="0"/>
              <a:t>Babu</a:t>
            </a:r>
            <a:r>
              <a:rPr lang="en-US" sz="2000" dirty="0" smtClean="0"/>
              <a:t> Ram </a:t>
            </a:r>
            <a:r>
              <a:rPr lang="en-US" sz="2000" dirty="0" err="1" smtClean="0"/>
              <a:t>Gautam</a:t>
            </a:r>
            <a:r>
              <a:rPr lang="en-US" sz="2000" smtClean="0"/>
              <a:t>, Lubha</a:t>
            </a:r>
            <a:r>
              <a:rPr lang="en-US" sz="2000" dirty="0" smtClean="0"/>
              <a:t> </a:t>
            </a:r>
            <a:r>
              <a:rPr lang="en-US" sz="2000" dirty="0"/>
              <a:t>Raj </a:t>
            </a:r>
            <a:r>
              <a:rPr lang="en-US" sz="2000" dirty="0" smtClean="0"/>
              <a:t>Neupane,  Laxmi </a:t>
            </a:r>
            <a:r>
              <a:rPr lang="en-US" sz="2000" dirty="0"/>
              <a:t>Aryal </a:t>
            </a:r>
            <a:r>
              <a:rPr lang="en-US" sz="2000" dirty="0" smtClean="0"/>
              <a:t>and Entire </a:t>
            </a:r>
            <a:r>
              <a:rPr lang="en-US" sz="2000" dirty="0"/>
              <a:t>WOREC </a:t>
            </a:r>
            <a:r>
              <a:rPr lang="en-US" sz="2000" dirty="0" smtClean="0"/>
              <a:t>Team</a:t>
            </a:r>
            <a:endParaRPr lang="en-US" sz="2000"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69702" y="1733574"/>
            <a:ext cx="1360126" cy="1202578"/>
          </a:xfrm>
          <a:prstGeom prst="rect">
            <a:avLst/>
          </a:prstGeom>
        </p:spPr>
      </p:pic>
      <p:sp>
        <p:nvSpPr>
          <p:cNvPr id="9" name="Rectangle 8"/>
          <p:cNvSpPr/>
          <p:nvPr/>
        </p:nvSpPr>
        <p:spPr>
          <a:xfrm>
            <a:off x="4884737" y="3058640"/>
            <a:ext cx="2002972" cy="769441"/>
          </a:xfrm>
          <a:prstGeom prst="rect">
            <a:avLst/>
          </a:prstGeom>
        </p:spPr>
        <p:txBody>
          <a:bodyPr wrap="square">
            <a:spAutoFit/>
          </a:bodyPr>
          <a:lstStyle/>
          <a:p>
            <a:pPr algn="ctr"/>
            <a:r>
              <a:rPr lang="en-US" sz="2200" dirty="0"/>
              <a:t>WOREC Nepal</a:t>
            </a:r>
            <a:br>
              <a:rPr lang="en-US" sz="2200" dirty="0"/>
            </a:br>
            <a:r>
              <a:rPr lang="en-US" sz="2200" dirty="0"/>
              <a:t>June, </a:t>
            </a:r>
            <a:r>
              <a:rPr lang="en-US" sz="2200" dirty="0" smtClean="0"/>
              <a:t>2020</a:t>
            </a:r>
            <a:endParaRPr lang="en-US" sz="2200" dirty="0"/>
          </a:p>
        </p:txBody>
      </p:sp>
      <p:sp>
        <p:nvSpPr>
          <p:cNvPr id="3" name="Slide Number Placeholder 2"/>
          <p:cNvSpPr>
            <a:spLocks noGrp="1"/>
          </p:cNvSpPr>
          <p:nvPr>
            <p:ph type="sldNum" sz="quarter" idx="12"/>
          </p:nvPr>
        </p:nvSpPr>
        <p:spPr/>
        <p:txBody>
          <a:bodyPr/>
          <a:lstStyle/>
          <a:p>
            <a:fld id="{30BEB1BF-AC87-43D1-BB85-49C4D0414892}" type="slidenum">
              <a:rPr lang="en-US" smtClean="0"/>
              <a:t>1</a:t>
            </a:fld>
            <a:endParaRPr lang="en-US"/>
          </a:p>
        </p:txBody>
      </p:sp>
    </p:spTree>
    <p:extLst>
      <p:ext uri="{BB962C8B-B14F-4D97-AF65-F5344CB8AC3E}">
        <p14:creationId xmlns:p14="http://schemas.microsoft.com/office/powerpoint/2010/main" val="1801358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611" y="242295"/>
            <a:ext cx="10515600" cy="1325563"/>
          </a:xfrm>
        </p:spPr>
        <p:txBody>
          <a:bodyPr>
            <a:noAutofit/>
          </a:bodyPr>
          <a:lstStyle/>
          <a:p>
            <a:r>
              <a:rPr lang="en-US" sz="3500" b="1" dirty="0" smtClean="0">
                <a:solidFill>
                  <a:srgbClr val="CD1DC5"/>
                </a:solidFill>
              </a:rPr>
              <a:t>1. Chances of occurring violence during lockdown period</a:t>
            </a:r>
            <a:br>
              <a:rPr lang="en-US" sz="3500" b="1" dirty="0" smtClean="0">
                <a:solidFill>
                  <a:srgbClr val="CD1DC5"/>
                </a:solidFill>
              </a:rPr>
            </a:br>
            <a:r>
              <a:rPr lang="en-US" sz="3500" b="1" dirty="0" smtClean="0">
                <a:solidFill>
                  <a:srgbClr val="CD1DC5"/>
                </a:solidFill>
              </a:rPr>
              <a:t>(N=334) </a:t>
            </a:r>
            <a:endParaRPr lang="en-US" sz="3500" dirty="0">
              <a:solidFill>
                <a:srgbClr val="CD1DC5"/>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96438823"/>
              </p:ext>
            </p:extLst>
          </p:nvPr>
        </p:nvGraphicFramePr>
        <p:xfrm>
          <a:off x="518603" y="1947881"/>
          <a:ext cx="10525203" cy="404902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6676010" y="3972393"/>
            <a:ext cx="629587" cy="5096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56%</a:t>
            </a:r>
            <a:endParaRPr lang="en-US" dirty="0"/>
          </a:p>
        </p:txBody>
      </p:sp>
      <p:sp>
        <p:nvSpPr>
          <p:cNvPr id="5" name="Rectangle 4"/>
          <p:cNvSpPr/>
          <p:nvPr/>
        </p:nvSpPr>
        <p:spPr>
          <a:xfrm>
            <a:off x="5151618" y="3275273"/>
            <a:ext cx="629587" cy="5096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22%</a:t>
            </a:r>
            <a:endParaRPr lang="en-US" dirty="0"/>
          </a:p>
        </p:txBody>
      </p:sp>
      <p:sp>
        <p:nvSpPr>
          <p:cNvPr id="6" name="Rectangle 5"/>
          <p:cNvSpPr/>
          <p:nvPr/>
        </p:nvSpPr>
        <p:spPr>
          <a:xfrm>
            <a:off x="4888741" y="4482059"/>
            <a:ext cx="629587" cy="5096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22%</a:t>
            </a:r>
            <a:endParaRPr lang="en-US" dirty="0"/>
          </a:p>
        </p:txBody>
      </p:sp>
      <p:sp>
        <p:nvSpPr>
          <p:cNvPr id="4" name="Slide Number Placeholder 3"/>
          <p:cNvSpPr>
            <a:spLocks noGrp="1"/>
          </p:cNvSpPr>
          <p:nvPr>
            <p:ph type="sldNum" sz="quarter" idx="12"/>
          </p:nvPr>
        </p:nvSpPr>
        <p:spPr/>
        <p:txBody>
          <a:bodyPr/>
          <a:lstStyle/>
          <a:p>
            <a:fld id="{30BEB1BF-AC87-43D1-BB85-49C4D0414892}" type="slidenum">
              <a:rPr lang="en-US" smtClean="0"/>
              <a:t>10</a:t>
            </a:fld>
            <a:endParaRPr lang="en-US"/>
          </a:p>
        </p:txBody>
      </p:sp>
    </p:spTree>
    <p:extLst>
      <p:ext uri="{BB962C8B-B14F-4D97-AF65-F5344CB8AC3E}">
        <p14:creationId xmlns:p14="http://schemas.microsoft.com/office/powerpoint/2010/main" val="5290170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85" y="214999"/>
            <a:ext cx="10515600" cy="1325563"/>
          </a:xfrm>
        </p:spPr>
        <p:txBody>
          <a:bodyPr>
            <a:normAutofit/>
          </a:bodyPr>
          <a:lstStyle/>
          <a:p>
            <a:r>
              <a:rPr lang="en-US" sz="3500" b="1" dirty="0" smtClean="0">
                <a:solidFill>
                  <a:srgbClr val="CD1DC5"/>
                </a:solidFill>
              </a:rPr>
              <a:t>2. Types of violence that can occur during lockdown period (N=334) </a:t>
            </a:r>
            <a:endParaRPr lang="en-US" sz="3500" b="1" dirty="0">
              <a:solidFill>
                <a:srgbClr val="CD1DC5"/>
              </a:solidFill>
            </a:endParaRPr>
          </a:p>
        </p:txBody>
      </p:sp>
      <p:sp>
        <p:nvSpPr>
          <p:cNvPr id="3" name="Content Placeholder 2"/>
          <p:cNvSpPr>
            <a:spLocks noGrp="1"/>
          </p:cNvSpPr>
          <p:nvPr>
            <p:ph idx="1"/>
          </p:nvPr>
        </p:nvSpPr>
        <p:spPr/>
        <p:txBody>
          <a:bodyPr/>
          <a:lstStyle/>
          <a:p>
            <a:pPr marL="0" indent="0">
              <a:buNone/>
            </a:pPr>
            <a:r>
              <a:rPr lang="en-US" dirty="0" smtClean="0"/>
              <a:t>1. Domestic violence (multiple answer)</a:t>
            </a:r>
          </a:p>
          <a:p>
            <a:pPr marL="0" indent="0">
              <a:buNone/>
            </a:pPr>
            <a:endParaRPr lang="en-US" dirty="0"/>
          </a:p>
        </p:txBody>
      </p:sp>
      <p:graphicFrame>
        <p:nvGraphicFramePr>
          <p:cNvPr id="7" name="Chart 6"/>
          <p:cNvGraphicFramePr/>
          <p:nvPr>
            <p:extLst>
              <p:ext uri="{D42A27DB-BD31-4B8C-83A1-F6EECF244321}">
                <p14:modId xmlns:p14="http://schemas.microsoft.com/office/powerpoint/2010/main" val="1928352759"/>
              </p:ext>
            </p:extLst>
          </p:nvPr>
        </p:nvGraphicFramePr>
        <p:xfrm>
          <a:off x="1281373" y="2387492"/>
          <a:ext cx="9063630" cy="419755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30BEB1BF-AC87-43D1-BB85-49C4D0414892}" type="slidenum">
              <a:rPr lang="en-US" smtClean="0"/>
              <a:t>11</a:t>
            </a:fld>
            <a:endParaRPr lang="en-US"/>
          </a:p>
        </p:txBody>
      </p:sp>
    </p:spTree>
    <p:extLst>
      <p:ext uri="{BB962C8B-B14F-4D97-AF65-F5344CB8AC3E}">
        <p14:creationId xmlns:p14="http://schemas.microsoft.com/office/powerpoint/2010/main" val="28529691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164" y="193823"/>
            <a:ext cx="10515600" cy="603866"/>
          </a:xfrm>
        </p:spPr>
        <p:txBody>
          <a:bodyPr>
            <a:normAutofit fontScale="90000"/>
          </a:bodyPr>
          <a:lstStyle/>
          <a:p>
            <a:r>
              <a:rPr lang="en-US" dirty="0" smtClean="0"/>
              <a:t>Contd..</a:t>
            </a:r>
            <a:endParaRPr lang="en-US" dirty="0"/>
          </a:p>
        </p:txBody>
      </p:sp>
      <p:sp>
        <p:nvSpPr>
          <p:cNvPr id="3" name="Content Placeholder 2"/>
          <p:cNvSpPr>
            <a:spLocks noGrp="1"/>
          </p:cNvSpPr>
          <p:nvPr>
            <p:ph idx="1"/>
          </p:nvPr>
        </p:nvSpPr>
        <p:spPr>
          <a:xfrm>
            <a:off x="142164" y="955343"/>
            <a:ext cx="11171830" cy="5622877"/>
          </a:xfrm>
        </p:spPr>
        <p:txBody>
          <a:bodyPr/>
          <a:lstStyle/>
          <a:p>
            <a:pPr marL="0" indent="0">
              <a:buNone/>
            </a:pPr>
            <a:r>
              <a:rPr lang="en-US" sz="3500" dirty="0" smtClean="0">
                <a:solidFill>
                  <a:srgbClr val="CD1DC5"/>
                </a:solidFill>
              </a:rPr>
              <a:t>2. Sexual violence (multiple answer)</a:t>
            </a:r>
          </a:p>
          <a:p>
            <a:pPr marL="0" indent="0">
              <a:buNone/>
            </a:pPr>
            <a:endParaRPr lang="en-US" dirty="0"/>
          </a:p>
        </p:txBody>
      </p:sp>
      <p:graphicFrame>
        <p:nvGraphicFramePr>
          <p:cNvPr id="7" name="Chart 6"/>
          <p:cNvGraphicFramePr/>
          <p:nvPr>
            <p:extLst>
              <p:ext uri="{D42A27DB-BD31-4B8C-83A1-F6EECF244321}">
                <p14:modId xmlns:p14="http://schemas.microsoft.com/office/powerpoint/2010/main" val="3796778607"/>
              </p:ext>
            </p:extLst>
          </p:nvPr>
        </p:nvGraphicFramePr>
        <p:xfrm>
          <a:off x="655093" y="2467066"/>
          <a:ext cx="10003808" cy="4056564"/>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30BEB1BF-AC87-43D1-BB85-49C4D0414892}" type="slidenum">
              <a:rPr lang="en-US" smtClean="0"/>
              <a:t>12</a:t>
            </a:fld>
            <a:endParaRPr lang="en-US"/>
          </a:p>
        </p:txBody>
      </p:sp>
    </p:spTree>
    <p:extLst>
      <p:ext uri="{BB962C8B-B14F-4D97-AF65-F5344CB8AC3E}">
        <p14:creationId xmlns:p14="http://schemas.microsoft.com/office/powerpoint/2010/main" val="559806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52" y="93803"/>
            <a:ext cx="10515600" cy="694474"/>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361022" y="1419366"/>
            <a:ext cx="11469955" cy="5199797"/>
          </a:xfrm>
        </p:spPr>
        <p:txBody>
          <a:bodyPr/>
          <a:lstStyle/>
          <a:p>
            <a:pPr marL="0" indent="0">
              <a:buNone/>
            </a:pPr>
            <a:r>
              <a:rPr lang="en-US" sz="3500" b="1" dirty="0" smtClean="0">
                <a:solidFill>
                  <a:srgbClr val="CD1DC5"/>
                </a:solidFill>
              </a:rPr>
              <a:t>3. Murder/attempt </a:t>
            </a:r>
            <a:r>
              <a:rPr lang="en-US" sz="3500" b="1" dirty="0">
                <a:solidFill>
                  <a:srgbClr val="CD1DC5"/>
                </a:solidFill>
              </a:rPr>
              <a:t>to murder /</a:t>
            </a:r>
            <a:r>
              <a:rPr lang="en-US" sz="3500" b="1" dirty="0" smtClean="0">
                <a:solidFill>
                  <a:srgbClr val="CD1DC5"/>
                </a:solidFill>
              </a:rPr>
              <a:t>suicide/cyber crime(multiple answer)</a:t>
            </a:r>
          </a:p>
          <a:p>
            <a:pPr marL="0" indent="0">
              <a:buNone/>
            </a:pPr>
            <a:endParaRPr lang="en-US" dirty="0"/>
          </a:p>
        </p:txBody>
      </p:sp>
      <p:graphicFrame>
        <p:nvGraphicFramePr>
          <p:cNvPr id="7" name="Chart 6"/>
          <p:cNvGraphicFramePr/>
          <p:nvPr>
            <p:extLst>
              <p:ext uri="{D42A27DB-BD31-4B8C-83A1-F6EECF244321}">
                <p14:modId xmlns:p14="http://schemas.microsoft.com/office/powerpoint/2010/main" val="3984150855"/>
              </p:ext>
            </p:extLst>
          </p:nvPr>
        </p:nvGraphicFramePr>
        <p:xfrm>
          <a:off x="1460310" y="2728686"/>
          <a:ext cx="8699690" cy="3409647"/>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3"/>
          <p:cNvPicPr>
            <a:picLocks noChangeAspect="1"/>
          </p:cNvPicPr>
          <p:nvPr/>
        </p:nvPicPr>
        <p:blipFill>
          <a:blip r:embed="rId3"/>
          <a:stretch>
            <a:fillRect/>
          </a:stretch>
        </p:blipFill>
        <p:spPr>
          <a:xfrm>
            <a:off x="-122117" y="93803"/>
            <a:ext cx="10766469" cy="916688"/>
          </a:xfrm>
          <a:prstGeom prst="rect">
            <a:avLst/>
          </a:prstGeom>
        </p:spPr>
      </p:pic>
      <p:sp>
        <p:nvSpPr>
          <p:cNvPr id="5" name="Slide Number Placeholder 4"/>
          <p:cNvSpPr>
            <a:spLocks noGrp="1"/>
          </p:cNvSpPr>
          <p:nvPr>
            <p:ph type="sldNum" sz="quarter" idx="12"/>
          </p:nvPr>
        </p:nvSpPr>
        <p:spPr/>
        <p:txBody>
          <a:bodyPr/>
          <a:lstStyle/>
          <a:p>
            <a:fld id="{30BEB1BF-AC87-43D1-BB85-49C4D0414892}" type="slidenum">
              <a:rPr lang="en-US" smtClean="0"/>
              <a:t>13</a:t>
            </a:fld>
            <a:endParaRPr lang="en-US"/>
          </a:p>
        </p:txBody>
      </p:sp>
    </p:spTree>
    <p:extLst>
      <p:ext uri="{BB962C8B-B14F-4D97-AF65-F5344CB8AC3E}">
        <p14:creationId xmlns:p14="http://schemas.microsoft.com/office/powerpoint/2010/main" val="12393474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814" y="0"/>
            <a:ext cx="11159358" cy="1325563"/>
          </a:xfrm>
        </p:spPr>
        <p:txBody>
          <a:bodyPr>
            <a:normAutofit/>
          </a:bodyPr>
          <a:lstStyle/>
          <a:p>
            <a:r>
              <a:rPr lang="en-US" sz="3500" b="1" dirty="0" smtClean="0">
                <a:solidFill>
                  <a:srgbClr val="CD1DC5"/>
                </a:solidFill>
              </a:rPr>
              <a:t>3. Who do the survivor tell about the incident at first ?(N=334, multiple answer)</a:t>
            </a:r>
            <a:endParaRPr lang="en-US" sz="3500" b="1" dirty="0">
              <a:solidFill>
                <a:srgbClr val="CD1DC5"/>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84033458"/>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14</a:t>
            </a:fld>
            <a:endParaRPr lang="en-US"/>
          </a:p>
        </p:txBody>
      </p:sp>
    </p:spTree>
    <p:extLst>
      <p:ext uri="{BB962C8B-B14F-4D97-AF65-F5344CB8AC3E}">
        <p14:creationId xmlns:p14="http://schemas.microsoft.com/office/powerpoint/2010/main" val="2559773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612" y="222250"/>
            <a:ext cx="11687175" cy="1325563"/>
          </a:xfrm>
        </p:spPr>
        <p:txBody>
          <a:bodyPr>
            <a:normAutofit fontScale="90000"/>
          </a:bodyPr>
          <a:lstStyle/>
          <a:p>
            <a:r>
              <a:rPr lang="en-US" sz="3600" b="1" dirty="0" smtClean="0">
                <a:solidFill>
                  <a:srgbClr val="CD1DC5"/>
                </a:solidFill>
              </a:rPr>
              <a:t>4. </a:t>
            </a:r>
            <a:r>
              <a:rPr lang="en-US" sz="3600" b="1" dirty="0">
                <a:solidFill>
                  <a:srgbClr val="CD1DC5"/>
                </a:solidFill>
              </a:rPr>
              <a:t>How comfortable is it for a person affected by violence to </a:t>
            </a:r>
            <a:r>
              <a:rPr lang="en-US" sz="3600" b="1" dirty="0" smtClean="0">
                <a:solidFill>
                  <a:srgbClr val="CD1DC5"/>
                </a:solidFill>
              </a:rPr>
              <a:t>lodge </a:t>
            </a:r>
            <a:r>
              <a:rPr lang="en-US" sz="3600" b="1" dirty="0">
                <a:solidFill>
                  <a:srgbClr val="CD1DC5"/>
                </a:solidFill>
              </a:rPr>
              <a:t>a complaint </a:t>
            </a:r>
            <a:r>
              <a:rPr lang="en-US" sz="3600" b="1" dirty="0" smtClean="0">
                <a:solidFill>
                  <a:srgbClr val="CD1DC5"/>
                </a:solidFill>
              </a:rPr>
              <a:t>on violence </a:t>
            </a:r>
            <a:r>
              <a:rPr lang="en-US" sz="3600" b="1" dirty="0">
                <a:solidFill>
                  <a:srgbClr val="CD1DC5"/>
                </a:solidFill>
              </a:rPr>
              <a:t>against them</a:t>
            </a:r>
            <a:r>
              <a:rPr lang="en-US" sz="3600" b="1" dirty="0" smtClean="0">
                <a:solidFill>
                  <a:srgbClr val="CD1DC5"/>
                </a:solidFill>
              </a:rPr>
              <a:t>? (N=334, multiple answer) </a:t>
            </a:r>
            <a:endParaRPr lang="en-US" sz="3600" b="1" dirty="0">
              <a:solidFill>
                <a:srgbClr val="CD1DC5"/>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471222254"/>
              </p:ext>
            </p:extLst>
          </p:nvPr>
        </p:nvGraphicFramePr>
        <p:xfrm>
          <a:off x="477672" y="1585913"/>
          <a:ext cx="11252366" cy="5014912"/>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15</a:t>
            </a:fld>
            <a:endParaRPr lang="en-US"/>
          </a:p>
        </p:txBody>
      </p:sp>
    </p:spTree>
    <p:extLst>
      <p:ext uri="{BB962C8B-B14F-4D97-AF65-F5344CB8AC3E}">
        <p14:creationId xmlns:p14="http://schemas.microsoft.com/office/powerpoint/2010/main" val="3963805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775" y="365125"/>
            <a:ext cx="11329987" cy="1325563"/>
          </a:xfrm>
        </p:spPr>
        <p:txBody>
          <a:bodyPr>
            <a:normAutofit/>
          </a:bodyPr>
          <a:lstStyle/>
          <a:p>
            <a:r>
              <a:rPr lang="en-US" sz="3500" b="1" dirty="0" smtClean="0">
                <a:solidFill>
                  <a:srgbClr val="CD1DC5"/>
                </a:solidFill>
              </a:rPr>
              <a:t>5. Challenges on lodging </a:t>
            </a:r>
            <a:r>
              <a:rPr lang="en-US" sz="3500" b="1" dirty="0">
                <a:solidFill>
                  <a:srgbClr val="CD1DC5"/>
                </a:solidFill>
              </a:rPr>
              <a:t>complaint </a:t>
            </a:r>
            <a:r>
              <a:rPr lang="en-US" sz="3500" b="1" dirty="0" smtClean="0">
                <a:solidFill>
                  <a:srgbClr val="CD1DC5"/>
                </a:solidFill>
              </a:rPr>
              <a:t>(N=334)</a:t>
            </a:r>
            <a:endParaRPr lang="en-US" sz="3500" b="1" dirty="0">
              <a:solidFill>
                <a:srgbClr val="CD1DC5"/>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11419152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Rectangle 2"/>
          <p:cNvSpPr/>
          <p:nvPr/>
        </p:nvSpPr>
        <p:spPr>
          <a:xfrm>
            <a:off x="6985415" y="3013023"/>
            <a:ext cx="764499" cy="26982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27%</a:t>
            </a:r>
            <a:endParaRPr lang="en-US" dirty="0"/>
          </a:p>
        </p:txBody>
      </p:sp>
      <p:sp>
        <p:nvSpPr>
          <p:cNvPr id="5" name="Rectangle 4"/>
          <p:cNvSpPr/>
          <p:nvPr/>
        </p:nvSpPr>
        <p:spPr>
          <a:xfrm>
            <a:off x="5201587" y="2843213"/>
            <a:ext cx="699151" cy="31971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23%</a:t>
            </a:r>
            <a:endParaRPr lang="en-US" dirty="0"/>
          </a:p>
        </p:txBody>
      </p:sp>
      <p:sp>
        <p:nvSpPr>
          <p:cNvPr id="6" name="Rectangle 5"/>
          <p:cNvSpPr/>
          <p:nvPr/>
        </p:nvSpPr>
        <p:spPr>
          <a:xfrm>
            <a:off x="4916773" y="4230428"/>
            <a:ext cx="583915" cy="27731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20%</a:t>
            </a:r>
            <a:endParaRPr lang="en-US" dirty="0"/>
          </a:p>
        </p:txBody>
      </p:sp>
      <p:sp>
        <p:nvSpPr>
          <p:cNvPr id="7" name="Rectangle 6"/>
          <p:cNvSpPr/>
          <p:nvPr/>
        </p:nvSpPr>
        <p:spPr>
          <a:xfrm>
            <a:off x="6867992" y="4605181"/>
            <a:ext cx="604371" cy="251632"/>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30%</a:t>
            </a:r>
            <a:endParaRPr lang="en-US" dirty="0"/>
          </a:p>
        </p:txBody>
      </p:sp>
      <p:sp>
        <p:nvSpPr>
          <p:cNvPr id="4" name="Slide Number Placeholder 3"/>
          <p:cNvSpPr>
            <a:spLocks noGrp="1"/>
          </p:cNvSpPr>
          <p:nvPr>
            <p:ph type="sldNum" sz="quarter" idx="12"/>
          </p:nvPr>
        </p:nvSpPr>
        <p:spPr/>
        <p:txBody>
          <a:bodyPr/>
          <a:lstStyle/>
          <a:p>
            <a:fld id="{30BEB1BF-AC87-43D1-BB85-49C4D0414892}" type="slidenum">
              <a:rPr lang="en-US" smtClean="0"/>
              <a:t>16</a:t>
            </a:fld>
            <a:endParaRPr lang="en-US"/>
          </a:p>
        </p:txBody>
      </p:sp>
    </p:spTree>
    <p:extLst>
      <p:ext uri="{BB962C8B-B14F-4D97-AF65-F5344CB8AC3E}">
        <p14:creationId xmlns:p14="http://schemas.microsoft.com/office/powerpoint/2010/main" val="16923272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b="1" dirty="0" smtClean="0">
                <a:solidFill>
                  <a:srgbClr val="CD1DC5"/>
                </a:solidFill>
              </a:rPr>
              <a:t>6. What </a:t>
            </a:r>
            <a:r>
              <a:rPr lang="en-US" sz="3500" b="1" dirty="0">
                <a:solidFill>
                  <a:srgbClr val="CD1DC5"/>
                </a:solidFill>
              </a:rPr>
              <a:t>will make survivor easy to lodge complaint</a:t>
            </a:r>
            <a:r>
              <a:rPr lang="en-US" sz="3500" b="1" dirty="0" smtClean="0">
                <a:solidFill>
                  <a:srgbClr val="CD1DC5"/>
                </a:solidFill>
              </a:rPr>
              <a:t>? (N=334, multiple answer) </a:t>
            </a:r>
            <a:endParaRPr lang="en-US" sz="3500" b="1" dirty="0">
              <a:solidFill>
                <a:srgbClr val="CD1DC5"/>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49474895"/>
              </p:ext>
            </p:extLst>
          </p:nvPr>
        </p:nvGraphicFramePr>
        <p:xfrm>
          <a:off x="286603" y="1825624"/>
          <a:ext cx="11559654" cy="4698005"/>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17</a:t>
            </a:fld>
            <a:endParaRPr lang="en-US"/>
          </a:p>
        </p:txBody>
      </p:sp>
    </p:spTree>
    <p:extLst>
      <p:ext uri="{BB962C8B-B14F-4D97-AF65-F5344CB8AC3E}">
        <p14:creationId xmlns:p14="http://schemas.microsoft.com/office/powerpoint/2010/main" val="3123864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967" y="365125"/>
            <a:ext cx="10848833" cy="1325563"/>
          </a:xfrm>
        </p:spPr>
        <p:txBody>
          <a:bodyPr>
            <a:normAutofit/>
          </a:bodyPr>
          <a:lstStyle/>
          <a:p>
            <a:r>
              <a:rPr lang="en-US" sz="3500" b="1" dirty="0">
                <a:solidFill>
                  <a:srgbClr val="CD1DC5"/>
                </a:solidFill>
              </a:rPr>
              <a:t>7. </a:t>
            </a:r>
            <a:r>
              <a:rPr lang="en-US" sz="3500" b="1" dirty="0" smtClean="0">
                <a:solidFill>
                  <a:srgbClr val="CD1DC5"/>
                </a:solidFill>
              </a:rPr>
              <a:t>Level of satisfaction </a:t>
            </a:r>
            <a:r>
              <a:rPr lang="en-US" sz="3500" b="1" dirty="0">
                <a:solidFill>
                  <a:srgbClr val="CD1DC5"/>
                </a:solidFill>
              </a:rPr>
              <a:t>with the government’s effort to prevent gender based violence? </a:t>
            </a:r>
            <a:r>
              <a:rPr lang="en-US" sz="3500" b="1" dirty="0" smtClean="0">
                <a:solidFill>
                  <a:srgbClr val="CD1DC5"/>
                </a:solidFill>
              </a:rPr>
              <a:t>(N=334)</a:t>
            </a:r>
            <a:endParaRPr lang="en-US" sz="3500" b="1" dirty="0">
              <a:solidFill>
                <a:srgbClr val="CD1DC5"/>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62224147"/>
              </p:ext>
            </p:extLst>
          </p:nvPr>
        </p:nvGraphicFramePr>
        <p:xfrm>
          <a:off x="764274" y="1864266"/>
          <a:ext cx="8939283" cy="3095692"/>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18</a:t>
            </a:fld>
            <a:endParaRPr lang="en-US"/>
          </a:p>
        </p:txBody>
      </p:sp>
    </p:spTree>
    <p:extLst>
      <p:ext uri="{BB962C8B-B14F-4D97-AF65-F5344CB8AC3E}">
        <p14:creationId xmlns:p14="http://schemas.microsoft.com/office/powerpoint/2010/main" val="28696614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050" y="122238"/>
            <a:ext cx="10515600" cy="1325563"/>
          </a:xfrm>
        </p:spPr>
        <p:txBody>
          <a:bodyPr>
            <a:normAutofit/>
          </a:bodyPr>
          <a:lstStyle/>
          <a:p>
            <a:r>
              <a:rPr lang="en-US" sz="4000" b="1" dirty="0" smtClean="0"/>
              <a:t>Level of satisfaction from different occupation </a:t>
            </a:r>
            <a:endParaRPr lang="en-US" sz="4000" dirty="0"/>
          </a:p>
        </p:txBody>
      </p:sp>
      <p:graphicFrame>
        <p:nvGraphicFramePr>
          <p:cNvPr id="4" name="Content Placeholder 3"/>
          <p:cNvGraphicFramePr>
            <a:graphicFrameLocks noGrp="1"/>
          </p:cNvGraphicFramePr>
          <p:nvPr>
            <p:ph idx="1"/>
            <p:extLst/>
          </p:nvPr>
        </p:nvGraphicFramePr>
        <p:xfrm>
          <a:off x="388143" y="1447801"/>
          <a:ext cx="11301416" cy="4203700"/>
        </p:xfrm>
        <a:graphic>
          <a:graphicData uri="http://schemas.openxmlformats.org/drawingml/2006/table">
            <a:tbl>
              <a:tblPr firstRow="1" bandRow="1">
                <a:tableStyleId>{5C22544A-7EE6-4342-B048-85BDC9FD1C3A}</a:tableStyleId>
              </a:tblPr>
              <a:tblGrid>
                <a:gridCol w="1326357"/>
                <a:gridCol w="1085850"/>
                <a:gridCol w="1800225"/>
                <a:gridCol w="1585913"/>
                <a:gridCol w="1414463"/>
                <a:gridCol w="1471613"/>
                <a:gridCol w="1013799"/>
                <a:gridCol w="1603196"/>
              </a:tblGrid>
              <a:tr h="657860">
                <a:tc>
                  <a:txBody>
                    <a:bodyPr/>
                    <a:lstStyle/>
                    <a:p>
                      <a:pPr algn="l"/>
                      <a:r>
                        <a:rPr lang="en-US" dirty="0" smtClean="0"/>
                        <a:t>Characteristics</a:t>
                      </a:r>
                      <a:endParaRPr lang="en-US" dirty="0"/>
                    </a:p>
                  </a:txBody>
                  <a:tcPr/>
                </a:tc>
                <a:tc>
                  <a:txBody>
                    <a:bodyPr/>
                    <a:lstStyle/>
                    <a:p>
                      <a:r>
                        <a:rPr lang="en-US" dirty="0" err="1" smtClean="0"/>
                        <a:t>Govt</a:t>
                      </a:r>
                      <a:r>
                        <a:rPr lang="en-US" dirty="0" smtClean="0"/>
                        <a:t> service</a:t>
                      </a:r>
                      <a:endParaRPr lang="en-US" dirty="0"/>
                    </a:p>
                  </a:txBody>
                  <a:tcPr/>
                </a:tc>
                <a:tc>
                  <a:txBody>
                    <a:bodyPr/>
                    <a:lstStyle/>
                    <a:p>
                      <a:r>
                        <a:rPr lang="en-US" dirty="0" smtClean="0"/>
                        <a:t>Human right defenders, </a:t>
                      </a:r>
                      <a:r>
                        <a:rPr lang="en-US" dirty="0" err="1" smtClean="0"/>
                        <a:t>WHRD</a:t>
                      </a:r>
                      <a:r>
                        <a:rPr lang="en-US" dirty="0" smtClean="0"/>
                        <a:t>, activist</a:t>
                      </a:r>
                      <a:endParaRPr lang="en-US" dirty="0"/>
                    </a:p>
                  </a:txBody>
                  <a:tcPr/>
                </a:tc>
                <a:tc>
                  <a:txBody>
                    <a:bodyPr/>
                    <a:lstStyle/>
                    <a:p>
                      <a:r>
                        <a:rPr lang="en-US" dirty="0" smtClean="0"/>
                        <a:t>Member from </a:t>
                      </a:r>
                      <a:r>
                        <a:rPr lang="en-US" dirty="0" err="1" smtClean="0"/>
                        <a:t>mgmt</a:t>
                      </a:r>
                      <a:r>
                        <a:rPr lang="en-US" dirty="0" smtClean="0"/>
                        <a:t> </a:t>
                      </a:r>
                      <a:r>
                        <a:rPr lang="en-US" dirty="0" err="1" smtClean="0"/>
                        <a:t>cmt</a:t>
                      </a:r>
                      <a:r>
                        <a:rPr lang="en-US" baseline="0" dirty="0" smtClean="0"/>
                        <a:t> </a:t>
                      </a:r>
                      <a:r>
                        <a:rPr lang="en-US" dirty="0" smtClean="0"/>
                        <a:t>of safe house</a:t>
                      </a:r>
                      <a:endParaRPr lang="en-US" dirty="0"/>
                    </a:p>
                  </a:txBody>
                  <a:tcPr/>
                </a:tc>
                <a:tc>
                  <a:txBody>
                    <a:bodyPr/>
                    <a:lstStyle/>
                    <a:p>
                      <a:r>
                        <a:rPr lang="en-US" dirty="0" smtClean="0"/>
                        <a:t>Non-</a:t>
                      </a:r>
                      <a:r>
                        <a:rPr lang="en-US" dirty="0" err="1" smtClean="0"/>
                        <a:t>govt</a:t>
                      </a:r>
                      <a:r>
                        <a:rPr lang="en-US" dirty="0" smtClean="0"/>
                        <a:t> service</a:t>
                      </a:r>
                      <a:endParaRPr lang="en-US" dirty="0"/>
                    </a:p>
                  </a:txBody>
                  <a:tcPr/>
                </a:tc>
                <a:tc>
                  <a:txBody>
                    <a:bodyPr/>
                    <a:lstStyle/>
                    <a:p>
                      <a:r>
                        <a:rPr lang="en-US" dirty="0" smtClean="0"/>
                        <a:t>Rep from </a:t>
                      </a:r>
                      <a:r>
                        <a:rPr lang="en-US" dirty="0" err="1" smtClean="0"/>
                        <a:t>CBO</a:t>
                      </a:r>
                      <a:endParaRPr lang="en-US" dirty="0"/>
                    </a:p>
                  </a:txBody>
                  <a:tcPr/>
                </a:tc>
                <a:tc>
                  <a:txBody>
                    <a:bodyPr/>
                    <a:lstStyle/>
                    <a:p>
                      <a:r>
                        <a:rPr lang="en-US" dirty="0" smtClean="0"/>
                        <a:t>Survivor</a:t>
                      </a:r>
                      <a:endParaRPr lang="en-US" dirty="0"/>
                    </a:p>
                  </a:txBody>
                  <a:tcPr/>
                </a:tc>
                <a:tc>
                  <a:txBody>
                    <a:bodyPr/>
                    <a:lstStyle/>
                    <a:p>
                      <a:r>
                        <a:rPr lang="en-US" dirty="0" smtClean="0"/>
                        <a:t>Women rep from cooperative</a:t>
                      </a:r>
                      <a:endParaRPr lang="en-US" dirty="0"/>
                    </a:p>
                  </a:txBody>
                  <a:tcPr/>
                </a:tc>
              </a:tr>
              <a:tr h="657860">
                <a:tc>
                  <a:txBody>
                    <a:bodyPr/>
                    <a:lstStyle/>
                    <a:p>
                      <a:r>
                        <a:rPr lang="en-US" dirty="0" smtClean="0"/>
                        <a:t>Dissatisfied</a:t>
                      </a:r>
                      <a:endParaRPr lang="en-US" dirty="0"/>
                    </a:p>
                  </a:txBody>
                  <a:tcPr/>
                </a:tc>
                <a:tc>
                  <a:txBody>
                    <a:bodyPr/>
                    <a:lstStyle/>
                    <a:p>
                      <a:r>
                        <a:rPr lang="en-US" dirty="0" smtClean="0"/>
                        <a:t>5.3%</a:t>
                      </a:r>
                      <a:endParaRPr lang="en-US" dirty="0"/>
                    </a:p>
                  </a:txBody>
                  <a:tcPr/>
                </a:tc>
                <a:tc>
                  <a:txBody>
                    <a:bodyPr/>
                    <a:lstStyle/>
                    <a:p>
                      <a:r>
                        <a:rPr lang="en-US" b="1" dirty="0" smtClean="0"/>
                        <a:t>42.90%</a:t>
                      </a:r>
                      <a:endParaRPr lang="en-US" b="1" dirty="0"/>
                    </a:p>
                  </a:txBody>
                  <a:tcPr/>
                </a:tc>
                <a:tc>
                  <a:txBody>
                    <a:bodyPr/>
                    <a:lstStyle/>
                    <a:p>
                      <a:r>
                        <a:rPr lang="en-US" b="1" dirty="0" smtClean="0"/>
                        <a:t>50%</a:t>
                      </a:r>
                      <a:endParaRPr lang="en-US" b="1" dirty="0"/>
                    </a:p>
                  </a:txBody>
                  <a:tcPr/>
                </a:tc>
                <a:tc>
                  <a:txBody>
                    <a:bodyPr/>
                    <a:lstStyle/>
                    <a:p>
                      <a:r>
                        <a:rPr lang="en-US" dirty="0" smtClean="0"/>
                        <a:t>26.60%</a:t>
                      </a:r>
                      <a:endParaRPr lang="en-US" dirty="0"/>
                    </a:p>
                  </a:txBody>
                  <a:tcPr/>
                </a:tc>
                <a:tc>
                  <a:txBody>
                    <a:bodyPr/>
                    <a:lstStyle/>
                    <a:p>
                      <a:r>
                        <a:rPr lang="en-US" dirty="0" smtClean="0"/>
                        <a:t>19.00%</a:t>
                      </a:r>
                      <a:endParaRPr lang="en-US" dirty="0"/>
                    </a:p>
                  </a:txBody>
                  <a:tcPr/>
                </a:tc>
                <a:tc>
                  <a:txBody>
                    <a:bodyPr/>
                    <a:lstStyle/>
                    <a:p>
                      <a:r>
                        <a:rPr lang="en-US" b="1" dirty="0" smtClean="0"/>
                        <a:t>29.50%</a:t>
                      </a:r>
                      <a:endParaRPr lang="en-US" b="1" dirty="0"/>
                    </a:p>
                  </a:txBody>
                  <a:tcPr/>
                </a:tc>
                <a:tc>
                  <a:txBody>
                    <a:bodyPr/>
                    <a:lstStyle/>
                    <a:p>
                      <a:r>
                        <a:rPr lang="en-US" dirty="0" smtClean="0"/>
                        <a:t>27.30%</a:t>
                      </a:r>
                      <a:endParaRPr lang="en-US" dirty="0"/>
                    </a:p>
                  </a:txBody>
                  <a:tcPr/>
                </a:tc>
              </a:tr>
              <a:tr h="657860">
                <a:tc>
                  <a:txBody>
                    <a:bodyPr/>
                    <a:lstStyle/>
                    <a:p>
                      <a:r>
                        <a:rPr lang="en-US" dirty="0" smtClean="0"/>
                        <a:t>Very</a:t>
                      </a:r>
                      <a:r>
                        <a:rPr lang="en-US" baseline="0" dirty="0" smtClean="0"/>
                        <a:t> dissatisfied</a:t>
                      </a:r>
                      <a:endParaRPr lang="en-US" dirty="0"/>
                    </a:p>
                  </a:txBody>
                  <a:tcPr/>
                </a:tc>
                <a:tc>
                  <a:txBody>
                    <a:bodyPr/>
                    <a:lstStyle/>
                    <a:p>
                      <a:r>
                        <a:rPr lang="en-US" dirty="0" smtClean="0"/>
                        <a:t>0.00%</a:t>
                      </a:r>
                      <a:endParaRPr lang="en-US" dirty="0"/>
                    </a:p>
                  </a:txBody>
                  <a:tcPr/>
                </a:tc>
                <a:tc>
                  <a:txBody>
                    <a:bodyPr/>
                    <a:lstStyle/>
                    <a:p>
                      <a:r>
                        <a:rPr lang="en-US" dirty="0" smtClean="0"/>
                        <a:t>3.60%</a:t>
                      </a:r>
                      <a:endParaRPr lang="en-US" dirty="0"/>
                    </a:p>
                  </a:txBody>
                  <a:tcPr/>
                </a:tc>
                <a:tc>
                  <a:txBody>
                    <a:bodyPr/>
                    <a:lstStyle/>
                    <a:p>
                      <a:r>
                        <a:rPr lang="en-US" dirty="0" smtClean="0"/>
                        <a:t>0.00%</a:t>
                      </a:r>
                      <a:endParaRPr lang="en-US" dirty="0"/>
                    </a:p>
                  </a:txBody>
                  <a:tcPr/>
                </a:tc>
                <a:tc>
                  <a:txBody>
                    <a:bodyPr/>
                    <a:lstStyle/>
                    <a:p>
                      <a:r>
                        <a:rPr lang="en-US" dirty="0" smtClean="0"/>
                        <a:t>6.30%</a:t>
                      </a:r>
                      <a:endParaRPr lang="en-US" dirty="0"/>
                    </a:p>
                  </a:txBody>
                  <a:tcPr/>
                </a:tc>
                <a:tc>
                  <a:txBody>
                    <a:bodyPr/>
                    <a:lstStyle/>
                    <a:p>
                      <a:r>
                        <a:rPr lang="en-US" dirty="0" smtClean="0"/>
                        <a:t>0.00%</a:t>
                      </a:r>
                      <a:endParaRPr lang="en-US" dirty="0"/>
                    </a:p>
                  </a:txBody>
                  <a:tcPr/>
                </a:tc>
                <a:tc>
                  <a:txBody>
                    <a:bodyPr/>
                    <a:lstStyle/>
                    <a:p>
                      <a:r>
                        <a:rPr lang="en-US" dirty="0" smtClean="0"/>
                        <a:t>3.40%</a:t>
                      </a:r>
                      <a:endParaRPr lang="en-US" dirty="0"/>
                    </a:p>
                  </a:txBody>
                  <a:tcPr/>
                </a:tc>
                <a:tc>
                  <a:txBody>
                    <a:bodyPr/>
                    <a:lstStyle/>
                    <a:p>
                      <a:r>
                        <a:rPr lang="en-US" dirty="0" smtClean="0"/>
                        <a:t>0.00%</a:t>
                      </a:r>
                      <a:endParaRPr lang="en-US" dirty="0"/>
                    </a:p>
                  </a:txBody>
                  <a:tcPr/>
                </a:tc>
              </a:tr>
              <a:tr h="657860">
                <a:tc>
                  <a:txBody>
                    <a:bodyPr/>
                    <a:lstStyle/>
                    <a:p>
                      <a:r>
                        <a:rPr lang="en-US" dirty="0" smtClean="0"/>
                        <a:t>Satisfactory</a:t>
                      </a:r>
                      <a:endParaRPr lang="en-US" dirty="0"/>
                    </a:p>
                  </a:txBody>
                  <a:tcPr/>
                </a:tc>
                <a:tc>
                  <a:txBody>
                    <a:bodyPr/>
                    <a:lstStyle/>
                    <a:p>
                      <a:r>
                        <a:rPr lang="en-US" b="1" dirty="0" smtClean="0"/>
                        <a:t>40.40%</a:t>
                      </a:r>
                      <a:endParaRPr lang="en-US" b="1" dirty="0"/>
                    </a:p>
                  </a:txBody>
                  <a:tcPr/>
                </a:tc>
                <a:tc>
                  <a:txBody>
                    <a:bodyPr/>
                    <a:lstStyle/>
                    <a:p>
                      <a:r>
                        <a:rPr lang="en-US" dirty="0" smtClean="0"/>
                        <a:t>28.60%</a:t>
                      </a:r>
                      <a:endParaRPr lang="en-US" dirty="0"/>
                    </a:p>
                  </a:txBody>
                  <a:tcPr/>
                </a:tc>
                <a:tc>
                  <a:txBody>
                    <a:bodyPr/>
                    <a:lstStyle/>
                    <a:p>
                      <a:r>
                        <a:rPr lang="en-US" dirty="0" smtClean="0"/>
                        <a:t>25%</a:t>
                      </a:r>
                      <a:endParaRPr lang="en-US" dirty="0"/>
                    </a:p>
                  </a:txBody>
                  <a:tcPr/>
                </a:tc>
                <a:tc>
                  <a:txBody>
                    <a:bodyPr/>
                    <a:lstStyle/>
                    <a:p>
                      <a:r>
                        <a:rPr lang="en-US" dirty="0" smtClean="0"/>
                        <a:t>37.50%</a:t>
                      </a:r>
                      <a:endParaRPr lang="en-US" dirty="0"/>
                    </a:p>
                  </a:txBody>
                  <a:tcPr/>
                </a:tc>
                <a:tc>
                  <a:txBody>
                    <a:bodyPr/>
                    <a:lstStyle/>
                    <a:p>
                      <a:r>
                        <a:rPr lang="en-US" b="1" dirty="0" smtClean="0"/>
                        <a:t>42.90%</a:t>
                      </a:r>
                      <a:endParaRPr lang="en-US" b="1" dirty="0"/>
                    </a:p>
                  </a:txBody>
                  <a:tcPr/>
                </a:tc>
                <a:tc>
                  <a:txBody>
                    <a:bodyPr/>
                    <a:lstStyle/>
                    <a:p>
                      <a:r>
                        <a:rPr lang="en-US" dirty="0" smtClean="0"/>
                        <a:t>36.20%</a:t>
                      </a:r>
                      <a:endParaRPr lang="en-US" dirty="0"/>
                    </a:p>
                  </a:txBody>
                  <a:tcPr/>
                </a:tc>
                <a:tc>
                  <a:txBody>
                    <a:bodyPr/>
                    <a:lstStyle/>
                    <a:p>
                      <a:r>
                        <a:rPr lang="en-US" dirty="0" smtClean="0"/>
                        <a:t>36.40%</a:t>
                      </a:r>
                      <a:endParaRPr lang="en-US" dirty="0"/>
                    </a:p>
                  </a:txBody>
                  <a:tcPr/>
                </a:tc>
              </a:tr>
              <a:tr h="657860">
                <a:tc>
                  <a:txBody>
                    <a:bodyPr/>
                    <a:lstStyle/>
                    <a:p>
                      <a:r>
                        <a:rPr lang="en-US" dirty="0" smtClean="0"/>
                        <a:t>Partially satisfied</a:t>
                      </a:r>
                      <a:endParaRPr lang="en-US" dirty="0"/>
                    </a:p>
                  </a:txBody>
                  <a:tcPr/>
                </a:tc>
                <a:tc>
                  <a:txBody>
                    <a:bodyPr/>
                    <a:lstStyle/>
                    <a:p>
                      <a:r>
                        <a:rPr lang="en-US" dirty="0" smtClean="0"/>
                        <a:t>31.60%</a:t>
                      </a:r>
                      <a:endParaRPr lang="en-US" dirty="0"/>
                    </a:p>
                  </a:txBody>
                  <a:tcPr/>
                </a:tc>
                <a:tc>
                  <a:txBody>
                    <a:bodyPr/>
                    <a:lstStyle/>
                    <a:p>
                      <a:r>
                        <a:rPr lang="en-US" dirty="0" smtClean="0"/>
                        <a:t>25.00%</a:t>
                      </a:r>
                      <a:endParaRPr lang="en-US" dirty="0"/>
                    </a:p>
                  </a:txBody>
                  <a:tcPr/>
                </a:tc>
                <a:tc>
                  <a:txBody>
                    <a:bodyPr/>
                    <a:lstStyle/>
                    <a:p>
                      <a:r>
                        <a:rPr lang="en-US" dirty="0" smtClean="0"/>
                        <a:t>25.00%</a:t>
                      </a:r>
                      <a:endParaRPr lang="en-US" dirty="0"/>
                    </a:p>
                  </a:txBody>
                  <a:tcPr/>
                </a:tc>
                <a:tc>
                  <a:txBody>
                    <a:bodyPr/>
                    <a:lstStyle/>
                    <a:p>
                      <a:r>
                        <a:rPr lang="en-US" dirty="0" smtClean="0"/>
                        <a:t>29.70%</a:t>
                      </a:r>
                      <a:endParaRPr lang="en-US" dirty="0"/>
                    </a:p>
                  </a:txBody>
                  <a:tcPr/>
                </a:tc>
                <a:tc>
                  <a:txBody>
                    <a:bodyPr/>
                    <a:lstStyle/>
                    <a:p>
                      <a:r>
                        <a:rPr lang="en-US" dirty="0" smtClean="0"/>
                        <a:t>38.10%</a:t>
                      </a:r>
                      <a:endParaRPr lang="en-US" dirty="0"/>
                    </a:p>
                  </a:txBody>
                  <a:tcPr/>
                </a:tc>
                <a:tc>
                  <a:txBody>
                    <a:bodyPr/>
                    <a:lstStyle/>
                    <a:p>
                      <a:r>
                        <a:rPr lang="en-US" dirty="0" smtClean="0"/>
                        <a:t>28.20%</a:t>
                      </a:r>
                      <a:endParaRPr lang="en-US" dirty="0"/>
                    </a:p>
                  </a:txBody>
                  <a:tcPr/>
                </a:tc>
                <a:tc>
                  <a:txBody>
                    <a:bodyPr/>
                    <a:lstStyle/>
                    <a:p>
                      <a:r>
                        <a:rPr lang="en-US" dirty="0" smtClean="0"/>
                        <a:t>27.30%</a:t>
                      </a:r>
                      <a:endParaRPr lang="en-US" dirty="0"/>
                    </a:p>
                  </a:txBody>
                  <a:tcPr/>
                </a:tc>
              </a:tr>
              <a:tr h="657860">
                <a:tc>
                  <a:txBody>
                    <a:bodyPr/>
                    <a:lstStyle/>
                    <a:p>
                      <a:r>
                        <a:rPr lang="en-US" dirty="0" smtClean="0"/>
                        <a:t>Very satisfied</a:t>
                      </a:r>
                      <a:endParaRPr lang="en-US" dirty="0"/>
                    </a:p>
                  </a:txBody>
                  <a:tcPr/>
                </a:tc>
                <a:tc>
                  <a:txBody>
                    <a:bodyPr/>
                    <a:lstStyle/>
                    <a:p>
                      <a:r>
                        <a:rPr lang="en-US" b="1" dirty="0" smtClean="0"/>
                        <a:t>22.80%</a:t>
                      </a:r>
                      <a:endParaRPr lang="en-US" b="1" dirty="0"/>
                    </a:p>
                  </a:txBody>
                  <a:tcPr/>
                </a:tc>
                <a:tc>
                  <a:txBody>
                    <a:bodyPr/>
                    <a:lstStyle/>
                    <a:p>
                      <a:r>
                        <a:rPr lang="en-US" dirty="0" smtClean="0"/>
                        <a:t>0.00%</a:t>
                      </a:r>
                      <a:endParaRPr lang="en-US" dirty="0"/>
                    </a:p>
                  </a:txBody>
                  <a:tcPr/>
                </a:tc>
                <a:tc>
                  <a:txBody>
                    <a:bodyPr/>
                    <a:lstStyle/>
                    <a:p>
                      <a:r>
                        <a:rPr lang="en-US" dirty="0" smtClean="0"/>
                        <a:t>0.00%</a:t>
                      </a:r>
                      <a:endParaRPr lang="en-US" dirty="0"/>
                    </a:p>
                  </a:txBody>
                  <a:tcPr/>
                </a:tc>
                <a:tc>
                  <a:txBody>
                    <a:bodyPr/>
                    <a:lstStyle/>
                    <a:p>
                      <a:r>
                        <a:rPr lang="en-US" dirty="0" smtClean="0"/>
                        <a:t>0.00%</a:t>
                      </a:r>
                      <a:endParaRPr lang="en-US" dirty="0"/>
                    </a:p>
                  </a:txBody>
                  <a:tcPr/>
                </a:tc>
                <a:tc>
                  <a:txBody>
                    <a:bodyPr/>
                    <a:lstStyle/>
                    <a:p>
                      <a:r>
                        <a:rPr lang="en-US" dirty="0" smtClean="0"/>
                        <a:t>0.00%</a:t>
                      </a:r>
                      <a:endParaRPr lang="en-US" dirty="0"/>
                    </a:p>
                  </a:txBody>
                  <a:tcPr/>
                </a:tc>
                <a:tc>
                  <a:txBody>
                    <a:bodyPr/>
                    <a:lstStyle/>
                    <a:p>
                      <a:r>
                        <a:rPr lang="en-US" dirty="0" smtClean="0"/>
                        <a:t>2.70%</a:t>
                      </a:r>
                      <a:endParaRPr lang="en-US" dirty="0"/>
                    </a:p>
                  </a:txBody>
                  <a:tcPr/>
                </a:tc>
                <a:tc>
                  <a:txBody>
                    <a:bodyPr/>
                    <a:lstStyle/>
                    <a:p>
                      <a:r>
                        <a:rPr lang="en-US" dirty="0" smtClean="0"/>
                        <a:t>9.10%</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19</a:t>
            </a:fld>
            <a:endParaRPr lang="en-US"/>
          </a:p>
        </p:txBody>
      </p:sp>
    </p:spTree>
    <p:extLst>
      <p:ext uri="{BB962C8B-B14F-4D97-AF65-F5344CB8AC3E}">
        <p14:creationId xmlns:p14="http://schemas.microsoft.com/office/powerpoint/2010/main" val="29218152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1698" y="501981"/>
            <a:ext cx="11668562" cy="5596235"/>
          </a:xfrm>
        </p:spPr>
        <p:txBody>
          <a:bodyPr>
            <a:noAutofit/>
          </a:bodyPr>
          <a:lstStyle/>
          <a:p>
            <a:r>
              <a:rPr lang="en-US" sz="2400" dirty="0"/>
              <a:t>The pandemic of </a:t>
            </a:r>
            <a:r>
              <a:rPr lang="en-US" sz="2400" dirty="0" err="1"/>
              <a:t>COVID</a:t>
            </a:r>
            <a:r>
              <a:rPr lang="en-US" sz="2400" dirty="0"/>
              <a:t> 19 has affected people of all regions, religions, races and genders. So far, the epidemic has affected 213 countries and territories worldwide. (</a:t>
            </a:r>
            <a:r>
              <a:rPr lang="en-US" sz="2400" dirty="0">
                <a:latin typeface="Times New Roman" panose="02020603050405020304" pitchFamily="18" charset="0"/>
                <a:cs typeface="Times New Roman" panose="02020603050405020304" pitchFamily="18" charset="0"/>
                <a:hlinkClick r:id="rId2"/>
              </a:rPr>
              <a:t>https://</a:t>
            </a:r>
            <a:r>
              <a:rPr lang="en-US" sz="2400" dirty="0" err="1">
                <a:latin typeface="Times New Roman" panose="02020603050405020304" pitchFamily="18" charset="0"/>
                <a:cs typeface="Times New Roman" panose="02020603050405020304" pitchFamily="18" charset="0"/>
                <a:hlinkClick r:id="rId2"/>
              </a:rPr>
              <a:t>www.worldometers.info</a:t>
            </a:r>
            <a:r>
              <a:rPr lang="en-US" sz="2400" dirty="0">
                <a:latin typeface="Times New Roman" panose="02020603050405020304" pitchFamily="18" charset="0"/>
                <a:cs typeface="Times New Roman" panose="02020603050405020304" pitchFamily="18" charset="0"/>
                <a:hlinkClick r:id="rId2"/>
              </a:rPr>
              <a:t>/coronavirus/</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Like other disaster, </a:t>
            </a:r>
            <a:r>
              <a:rPr lang="en-US" sz="2400" dirty="0" err="1">
                <a:latin typeface="Times New Roman" panose="02020603050405020304" pitchFamily="18" charset="0"/>
                <a:cs typeface="Times New Roman" panose="02020603050405020304" pitchFamily="18" charset="0"/>
              </a:rPr>
              <a:t>COVID</a:t>
            </a:r>
            <a:r>
              <a:rPr lang="en-US" sz="2400" dirty="0">
                <a:latin typeface="Times New Roman" panose="02020603050405020304" pitchFamily="18" charset="0"/>
                <a:cs typeface="Times New Roman" panose="02020603050405020304" pitchFamily="18" charset="0"/>
              </a:rPr>
              <a:t> 19 has also mostly affected women and children. </a:t>
            </a:r>
          </a:p>
          <a:p>
            <a:pPr lvl="0"/>
            <a:r>
              <a:rPr lang="en-US" sz="2400" dirty="0">
                <a:latin typeface="Times New Roman" panose="02020603050405020304" pitchFamily="18" charset="0"/>
                <a:cs typeface="Times New Roman" panose="02020603050405020304" pitchFamily="18" charset="0"/>
              </a:rPr>
              <a:t>Lockdown has been identified has an important way to prevent the spread of </a:t>
            </a:r>
            <a:r>
              <a:rPr lang="en-US" sz="2400" dirty="0" err="1">
                <a:latin typeface="Times New Roman" panose="02020603050405020304" pitchFamily="18" charset="0"/>
                <a:cs typeface="Times New Roman" panose="02020603050405020304" pitchFamily="18" charset="0"/>
              </a:rPr>
              <a:t>COVID</a:t>
            </a:r>
            <a:r>
              <a:rPr lang="en-US" sz="2400" dirty="0">
                <a:latin typeface="Times New Roman" panose="02020603050405020304" pitchFamily="18" charset="0"/>
                <a:cs typeface="Times New Roman" panose="02020603050405020304" pitchFamily="18" charset="0"/>
              </a:rPr>
              <a:t> 19 but it has had a serious social and economic impact, as well as a direct impact on the lives of women and girls. </a:t>
            </a:r>
          </a:p>
          <a:p>
            <a:r>
              <a:rPr lang="en-US" sz="2400" dirty="0">
                <a:latin typeface="Times New Roman" panose="02020603050405020304" pitchFamily="18" charset="0"/>
                <a:cs typeface="Times New Roman" panose="02020603050405020304" pitchFamily="18" charset="0"/>
              </a:rPr>
              <a:t>Even before the </a:t>
            </a:r>
            <a:r>
              <a:rPr lang="en-US" sz="2400" dirty="0" err="1">
                <a:latin typeface="Times New Roman" panose="02020603050405020304" pitchFamily="18" charset="0"/>
                <a:cs typeface="Times New Roman" panose="02020603050405020304" pitchFamily="18" charset="0"/>
              </a:rPr>
              <a:t>COVID</a:t>
            </a:r>
            <a:r>
              <a:rPr lang="en-US" sz="2400" dirty="0">
                <a:latin typeface="Times New Roman" panose="02020603050405020304" pitchFamily="18" charset="0"/>
                <a:cs typeface="Times New Roman" panose="02020603050405020304" pitchFamily="18" charset="0"/>
              </a:rPr>
              <a:t> 19 infection, domestic violence was a major cause of human right violation of women. </a:t>
            </a:r>
          </a:p>
          <a:p>
            <a:pPr lvl="0"/>
            <a:r>
              <a:rPr lang="en-US" sz="2400" dirty="0">
                <a:latin typeface="Times New Roman" panose="02020603050405020304" pitchFamily="18" charset="0"/>
                <a:cs typeface="Times New Roman" panose="02020603050405020304" pitchFamily="18" charset="0"/>
              </a:rPr>
              <a:t> During the time of this epidemic, such incidents have had multiple effects on women's overall health, especially sexual and reproductive health and mental health.</a:t>
            </a:r>
          </a:p>
          <a:p>
            <a:r>
              <a:rPr lang="en-US" sz="2400" dirty="0">
                <a:latin typeface="Times New Roman" panose="02020603050405020304" pitchFamily="18" charset="0"/>
                <a:cs typeface="Times New Roman" panose="02020603050405020304" pitchFamily="18" charset="0"/>
              </a:rPr>
              <a:t>During the two-month </a:t>
            </a:r>
            <a:r>
              <a:rPr lang="en-US" sz="2400" dirty="0" smtClean="0">
                <a:latin typeface="Times New Roman" panose="02020603050405020304" pitchFamily="18" charset="0"/>
                <a:cs typeface="Times New Roman" panose="02020603050405020304" pitchFamily="18" charset="0"/>
              </a:rPr>
              <a:t>period (from </a:t>
            </a:r>
            <a:r>
              <a:rPr lang="en-US" sz="2400" dirty="0" err="1" smtClean="0">
                <a:latin typeface="Times New Roman" panose="02020603050405020304" pitchFamily="18" charset="0"/>
                <a:cs typeface="Times New Roman" panose="02020603050405020304" pitchFamily="18" charset="0"/>
              </a:rPr>
              <a:t>Chaitra</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11, 2076 to </a:t>
            </a:r>
            <a:r>
              <a:rPr lang="en-US" sz="2400" dirty="0" err="1" smtClean="0">
                <a:latin typeface="Times New Roman" panose="02020603050405020304" pitchFamily="18" charset="0"/>
                <a:cs typeface="Times New Roman" panose="02020603050405020304" pitchFamily="18" charset="0"/>
              </a:rPr>
              <a:t>Jestha</a:t>
            </a:r>
            <a:r>
              <a:rPr lang="en-US" sz="2400" dirty="0" smtClean="0">
                <a:latin typeface="Times New Roman" panose="02020603050405020304" pitchFamily="18" charset="0"/>
                <a:cs typeface="Times New Roman" panose="02020603050405020304" pitchFamily="18" charset="0"/>
              </a:rPr>
              <a:t> 11, 2077), </a:t>
            </a:r>
            <a:r>
              <a:rPr lang="en-US" sz="2400" dirty="0">
                <a:latin typeface="Times New Roman" panose="02020603050405020304" pitchFamily="18" charset="0"/>
                <a:cs typeface="Times New Roman" panose="02020603050405020304" pitchFamily="18" charset="0"/>
              </a:rPr>
              <a:t>604 incidents of gender-based violence were documented at the National Commission for Women and 465 at </a:t>
            </a:r>
            <a:r>
              <a:rPr lang="en-US" sz="2400" dirty="0" err="1">
                <a:latin typeface="Times New Roman" panose="02020603050405020304" pitchFamily="18" charset="0"/>
                <a:cs typeface="Times New Roman" panose="02020603050405020304" pitchFamily="18" charset="0"/>
              </a:rPr>
              <a:t>WOREC</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Incidents of domestic violence are under-reported even under normal circumstances. Due to the complex situation of women and girls who do not have access to the phone, access to the support agencies (police, service providers), reporting has become more inconvenient.</a:t>
            </a:r>
          </a:p>
          <a:p>
            <a:pPr marL="0" indent="0" algn="just">
              <a:buNone/>
            </a:pPr>
            <a:endParaRPr lang="en-US" sz="2100" strike="sngStrike" dirty="0"/>
          </a:p>
        </p:txBody>
      </p:sp>
      <p:sp>
        <p:nvSpPr>
          <p:cNvPr id="2" name="Rectangle 1"/>
          <p:cNvSpPr/>
          <p:nvPr/>
        </p:nvSpPr>
        <p:spPr>
          <a:xfrm>
            <a:off x="241698" y="0"/>
            <a:ext cx="6463902" cy="630942"/>
          </a:xfrm>
          <a:prstGeom prst="rect">
            <a:avLst/>
          </a:prstGeom>
        </p:spPr>
        <p:txBody>
          <a:bodyPr wrap="square">
            <a:spAutoFit/>
          </a:bodyPr>
          <a:lstStyle/>
          <a:p>
            <a:r>
              <a:rPr lang="en-US" sz="3500" b="1" dirty="0">
                <a:solidFill>
                  <a:srgbClr val="CD1DC5"/>
                </a:solidFill>
              </a:rPr>
              <a:t>Statement of problem</a:t>
            </a:r>
          </a:p>
        </p:txBody>
      </p:sp>
      <p:sp>
        <p:nvSpPr>
          <p:cNvPr id="4" name="Slide Number Placeholder 3"/>
          <p:cNvSpPr>
            <a:spLocks noGrp="1"/>
          </p:cNvSpPr>
          <p:nvPr>
            <p:ph type="sldNum" sz="quarter" idx="12"/>
          </p:nvPr>
        </p:nvSpPr>
        <p:spPr/>
        <p:txBody>
          <a:bodyPr/>
          <a:lstStyle/>
          <a:p>
            <a:fld id="{30BEB1BF-AC87-43D1-BB85-49C4D0414892}" type="slidenum">
              <a:rPr lang="en-US" smtClean="0"/>
              <a:t>2</a:t>
            </a:fld>
            <a:endParaRPr lang="en-US"/>
          </a:p>
        </p:txBody>
      </p:sp>
    </p:spTree>
    <p:extLst>
      <p:ext uri="{BB962C8B-B14F-4D97-AF65-F5344CB8AC3E}">
        <p14:creationId xmlns:p14="http://schemas.microsoft.com/office/powerpoint/2010/main" val="3302938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585" y="174057"/>
            <a:ext cx="10515600" cy="822230"/>
          </a:xfrm>
        </p:spPr>
        <p:txBody>
          <a:bodyPr>
            <a:normAutofit/>
          </a:bodyPr>
          <a:lstStyle/>
          <a:p>
            <a:r>
              <a:rPr lang="en-US" sz="3500" b="1" dirty="0" smtClean="0">
                <a:solidFill>
                  <a:srgbClr val="CD1DC5"/>
                </a:solidFill>
              </a:rPr>
              <a:t>8. If </a:t>
            </a:r>
            <a:r>
              <a:rPr lang="en-US" sz="3500" b="1" dirty="0">
                <a:solidFill>
                  <a:srgbClr val="CD1DC5"/>
                </a:solidFill>
              </a:rPr>
              <a:t>you are not satisfied, why</a:t>
            </a:r>
            <a:r>
              <a:rPr lang="en-US" sz="3500" b="1" dirty="0" smtClean="0">
                <a:solidFill>
                  <a:srgbClr val="CD1DC5"/>
                </a:solidFill>
              </a:rPr>
              <a:t>? (N=305, multiple answer) </a:t>
            </a:r>
            <a:endParaRPr lang="en-US" sz="3500" b="1" dirty="0">
              <a:solidFill>
                <a:srgbClr val="CD1DC5"/>
              </a:solidFill>
            </a:endParaRPr>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3007202212"/>
              </p:ext>
            </p:extLst>
          </p:nvPr>
        </p:nvGraphicFramePr>
        <p:xfrm>
          <a:off x="551596" y="1375249"/>
          <a:ext cx="10857931"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20</a:t>
            </a:fld>
            <a:endParaRPr lang="en-US"/>
          </a:p>
        </p:txBody>
      </p:sp>
    </p:spTree>
    <p:extLst>
      <p:ext uri="{BB962C8B-B14F-4D97-AF65-F5344CB8AC3E}">
        <p14:creationId xmlns:p14="http://schemas.microsoft.com/office/powerpoint/2010/main" val="1475308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051" y="351478"/>
            <a:ext cx="10515600" cy="753992"/>
          </a:xfrm>
        </p:spPr>
        <p:txBody>
          <a:bodyPr>
            <a:normAutofit/>
          </a:bodyPr>
          <a:lstStyle/>
          <a:p>
            <a:r>
              <a:rPr lang="en-US" sz="3500" b="1" dirty="0">
                <a:solidFill>
                  <a:srgbClr val="CD1DC5"/>
                </a:solidFill>
              </a:rPr>
              <a:t>9. Availability of </a:t>
            </a:r>
            <a:r>
              <a:rPr lang="en-US" sz="3500" b="1" dirty="0" err="1">
                <a:solidFill>
                  <a:srgbClr val="CD1DC5"/>
                </a:solidFill>
              </a:rPr>
              <a:t>GBV</a:t>
            </a:r>
            <a:r>
              <a:rPr lang="en-US" sz="3500" b="1" dirty="0">
                <a:solidFill>
                  <a:srgbClr val="CD1DC5"/>
                </a:solidFill>
              </a:rPr>
              <a:t> services (N=334) </a:t>
            </a:r>
            <a:endParaRPr lang="en-US" sz="3500" dirty="0">
              <a:solidFill>
                <a:srgbClr val="CD1DC5"/>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737532827"/>
              </p:ext>
            </p:extLst>
          </p:nvPr>
        </p:nvGraphicFramePr>
        <p:xfrm>
          <a:off x="871750" y="1715803"/>
          <a:ext cx="9978219" cy="4480281"/>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21</a:t>
            </a:fld>
            <a:endParaRPr lang="en-US"/>
          </a:p>
        </p:txBody>
      </p:sp>
    </p:spTree>
    <p:extLst>
      <p:ext uri="{BB962C8B-B14F-4D97-AF65-F5344CB8AC3E}">
        <p14:creationId xmlns:p14="http://schemas.microsoft.com/office/powerpoint/2010/main" val="5269191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59" y="119465"/>
            <a:ext cx="10515600" cy="1325563"/>
          </a:xfrm>
        </p:spPr>
        <p:txBody>
          <a:bodyPr>
            <a:noAutofit/>
          </a:bodyPr>
          <a:lstStyle/>
          <a:p>
            <a:r>
              <a:rPr lang="en-US" sz="3500" b="1" dirty="0" smtClean="0">
                <a:solidFill>
                  <a:srgbClr val="CD1DC5"/>
                </a:solidFill>
              </a:rPr>
              <a:t>10. Major constraints </a:t>
            </a:r>
            <a:r>
              <a:rPr lang="en-US" sz="3500" b="1" dirty="0">
                <a:solidFill>
                  <a:srgbClr val="CD1DC5"/>
                </a:solidFill>
              </a:rPr>
              <a:t>for not being able to provide regular </a:t>
            </a:r>
            <a:r>
              <a:rPr lang="en-US" sz="3500" b="1" dirty="0" smtClean="0">
                <a:solidFill>
                  <a:srgbClr val="CD1DC5"/>
                </a:solidFill>
              </a:rPr>
              <a:t>services (N=334, multiple answer)</a:t>
            </a:r>
            <a:endParaRPr lang="en-US" sz="3500" b="1" dirty="0">
              <a:solidFill>
                <a:srgbClr val="CD1DC5"/>
              </a:solidFill>
            </a:endParaRPr>
          </a:p>
        </p:txBody>
      </p:sp>
      <p:graphicFrame>
        <p:nvGraphicFramePr>
          <p:cNvPr id="4" name="Content Placeholder 6"/>
          <p:cNvGraphicFramePr>
            <a:graphicFrameLocks noGrp="1"/>
          </p:cNvGraphicFramePr>
          <p:nvPr>
            <p:ph idx="1"/>
            <p:extLst>
              <p:ext uri="{D42A27DB-BD31-4B8C-83A1-F6EECF244321}">
                <p14:modId xmlns:p14="http://schemas.microsoft.com/office/powerpoint/2010/main" val="318728571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30BEB1BF-AC87-43D1-BB85-49C4D0414892}" type="slidenum">
              <a:rPr lang="en-US" smtClean="0"/>
              <a:t>22</a:t>
            </a:fld>
            <a:endParaRPr lang="en-US"/>
          </a:p>
        </p:txBody>
      </p:sp>
    </p:spTree>
    <p:extLst>
      <p:ext uri="{BB962C8B-B14F-4D97-AF65-F5344CB8AC3E}">
        <p14:creationId xmlns:p14="http://schemas.microsoft.com/office/powerpoint/2010/main" val="4939727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472" y="149926"/>
            <a:ext cx="10515600" cy="655292"/>
          </a:xfrm>
        </p:spPr>
        <p:txBody>
          <a:bodyPr>
            <a:normAutofit/>
          </a:bodyPr>
          <a:lstStyle/>
          <a:p>
            <a:r>
              <a:rPr lang="en-US" sz="3500" b="1" dirty="0" smtClean="0">
                <a:solidFill>
                  <a:srgbClr val="CD1DC5"/>
                </a:solidFill>
              </a:rPr>
              <a:t>Conclusion</a:t>
            </a:r>
            <a:endParaRPr lang="en-US" sz="3500" b="1" dirty="0">
              <a:solidFill>
                <a:srgbClr val="CD1DC5"/>
              </a:solidFill>
            </a:endParaRPr>
          </a:p>
        </p:txBody>
      </p:sp>
      <p:sp>
        <p:nvSpPr>
          <p:cNvPr id="3" name="Content Placeholder 2"/>
          <p:cNvSpPr>
            <a:spLocks noGrp="1"/>
          </p:cNvSpPr>
          <p:nvPr>
            <p:ph idx="1"/>
          </p:nvPr>
        </p:nvSpPr>
        <p:spPr>
          <a:xfrm>
            <a:off x="132473" y="805217"/>
            <a:ext cx="12059528" cy="5940139"/>
          </a:xfrm>
        </p:spPr>
        <p:txBody>
          <a:bodyPr>
            <a:normAutofit/>
          </a:bodyPr>
          <a:lstStyle/>
          <a:p>
            <a:pPr lvl="0"/>
            <a:r>
              <a:rPr lang="en-US" sz="2000" dirty="0"/>
              <a:t>Majority of the respondents (56%) said there is high chance of occurring </a:t>
            </a:r>
            <a:r>
              <a:rPr lang="en-US" sz="2000" dirty="0" smtClean="0"/>
              <a:t>violence during lockdown period;  </a:t>
            </a:r>
            <a:endParaRPr lang="en-US" sz="2000" dirty="0"/>
          </a:p>
          <a:p>
            <a:pPr lvl="0"/>
            <a:r>
              <a:rPr lang="en-US" sz="2000" dirty="0"/>
              <a:t>75% respondents said domestic violence like physical violence and verbal abuse can happen, 46% said rape, 36% said sexual abuse, 33% said attempt to rape and 49% said there is chance of happening suicide during lockdown </a:t>
            </a:r>
            <a:r>
              <a:rPr lang="en-US" sz="2000" dirty="0" smtClean="0"/>
              <a:t>period; </a:t>
            </a:r>
            <a:endParaRPr lang="en-US" sz="2000" dirty="0"/>
          </a:p>
          <a:p>
            <a:r>
              <a:rPr lang="en-US" sz="2000" dirty="0"/>
              <a:t>The survey said it would be difficult to lodge a complaint during the lockdown. 64.7% respondent said there is no situation to go out to lodge complaint, whereas 42.2% said it is difficult to lodge complaint from home.</a:t>
            </a:r>
          </a:p>
          <a:p>
            <a:r>
              <a:rPr lang="en-US" sz="2000" dirty="0"/>
              <a:t>Only 3% survivors are very satisfied with the government's effort to prevent gender based violence.</a:t>
            </a:r>
          </a:p>
          <a:p>
            <a:r>
              <a:rPr lang="en-US" sz="2000" dirty="0"/>
              <a:t>None of the human right activist/defenders, member from management committee of safe house, non-</a:t>
            </a:r>
            <a:r>
              <a:rPr lang="en-US" sz="2000" dirty="0" err="1"/>
              <a:t>govrnmnt</a:t>
            </a:r>
            <a:r>
              <a:rPr lang="en-US" sz="2000" dirty="0"/>
              <a:t> service, representative from </a:t>
            </a:r>
            <a:r>
              <a:rPr lang="en-US" sz="2000" dirty="0" err="1"/>
              <a:t>CBOs</a:t>
            </a:r>
            <a:r>
              <a:rPr lang="en-US" sz="2000" dirty="0"/>
              <a:t> are very satisfied with the government's effort to prevent gender based violence.</a:t>
            </a:r>
          </a:p>
          <a:p>
            <a:pPr lvl="0"/>
            <a:r>
              <a:rPr lang="en-US" sz="2000" dirty="0"/>
              <a:t>Twelve percent said services of gender-based violence were available, while 37 percent said services were provided but not regular. </a:t>
            </a:r>
          </a:p>
          <a:p>
            <a:pPr lvl="0"/>
            <a:r>
              <a:rPr lang="en-US" sz="2000" dirty="0"/>
              <a:t>57.5 percent said services were disrupted due to a lack of prior preparation and 57.2 percent said personal security supplies were not available. Similarly, 48.5 percent said that the service may have been disrupted due to lack of technical skills and knowledge on how to work in such a situation.</a:t>
            </a:r>
          </a:p>
          <a:p>
            <a:pPr lvl="0"/>
            <a:endParaRPr lang="en-US" sz="4800" dirty="0">
              <a:latin typeface="Arial" panose="020B0604020202020204" pitchFamily="34" charset="0"/>
            </a:endParaRPr>
          </a:p>
          <a:p>
            <a:endParaRPr lang="en-US" sz="2400" b="1" dirty="0" smtClean="0">
              <a:solidFill>
                <a:prstClr val="black"/>
              </a:solidFill>
              <a:latin typeface="Calibri Light" panose="020F0302020204030204"/>
            </a:endParaRPr>
          </a:p>
          <a:p>
            <a:endParaRPr lang="en-US" sz="2400" b="1" dirty="0" smtClean="0">
              <a:solidFill>
                <a:prstClr val="black"/>
              </a:solidFill>
              <a:latin typeface="Calibri Light" panose="020F0302020204030204"/>
            </a:endParaRPr>
          </a:p>
          <a:p>
            <a:endParaRPr lang="en-US" sz="2400" b="1" dirty="0">
              <a:solidFill>
                <a:prstClr val="black"/>
              </a:solidFill>
              <a:latin typeface="Calibri Light" panose="020F0302020204030204"/>
            </a:endParaRPr>
          </a:p>
        </p:txBody>
      </p:sp>
      <p:sp>
        <p:nvSpPr>
          <p:cNvPr id="4"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0" y="97795"/>
            <a:ext cx="21672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rPr>
              <a:t> </a:t>
            </a: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Slide Number Placeholder 6"/>
          <p:cNvSpPr>
            <a:spLocks noGrp="1"/>
          </p:cNvSpPr>
          <p:nvPr>
            <p:ph type="sldNum" sz="quarter" idx="12"/>
          </p:nvPr>
        </p:nvSpPr>
        <p:spPr/>
        <p:txBody>
          <a:bodyPr/>
          <a:lstStyle/>
          <a:p>
            <a:fld id="{30BEB1BF-AC87-43D1-BB85-49C4D0414892}" type="slidenum">
              <a:rPr lang="en-US" smtClean="0"/>
              <a:t>23</a:t>
            </a:fld>
            <a:endParaRPr lang="en-US"/>
          </a:p>
        </p:txBody>
      </p:sp>
    </p:spTree>
    <p:extLst>
      <p:ext uri="{BB962C8B-B14F-4D97-AF65-F5344CB8AC3E}">
        <p14:creationId xmlns:p14="http://schemas.microsoft.com/office/powerpoint/2010/main" val="22688320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260" y="291548"/>
            <a:ext cx="10515600" cy="781878"/>
          </a:xfrm>
        </p:spPr>
        <p:txBody>
          <a:bodyPr>
            <a:noAutofit/>
          </a:bodyPr>
          <a:lstStyle/>
          <a:p>
            <a:r>
              <a:rPr lang="en-US" sz="3200" b="1" dirty="0" smtClean="0">
                <a:solidFill>
                  <a:srgbClr val="CD1DC5"/>
                </a:solidFill>
              </a:rPr>
              <a:t>Recommendations </a:t>
            </a:r>
            <a:endParaRPr lang="en-US" sz="3200" b="1" dirty="0">
              <a:solidFill>
                <a:srgbClr val="CD1DC5"/>
              </a:solidFill>
            </a:endParaRPr>
          </a:p>
        </p:txBody>
      </p:sp>
      <p:sp>
        <p:nvSpPr>
          <p:cNvPr id="3" name="Content Placeholder 2"/>
          <p:cNvSpPr>
            <a:spLocks noGrp="1"/>
          </p:cNvSpPr>
          <p:nvPr>
            <p:ph idx="1"/>
          </p:nvPr>
        </p:nvSpPr>
        <p:spPr>
          <a:xfrm>
            <a:off x="1" y="1166191"/>
            <a:ext cx="12191999" cy="7129669"/>
          </a:xfrm>
        </p:spPr>
        <p:txBody>
          <a:bodyPr>
            <a:noAutofit/>
          </a:bodyPr>
          <a:lstStyle/>
          <a:p>
            <a:r>
              <a:rPr lang="en-US" sz="2400" dirty="0"/>
              <a:t>  Establish the special response mechanism and preparedness for an effective response measuring the risk of violence against women and girls during any pandemic or disaster situation. </a:t>
            </a:r>
          </a:p>
          <a:p>
            <a:r>
              <a:rPr lang="en-US" sz="2400" dirty="0"/>
              <a:t>The Gender-based violence response mechanism should be included within essential services during a crisis situation. </a:t>
            </a:r>
          </a:p>
          <a:p>
            <a:r>
              <a:rPr lang="en-US" sz="2400" dirty="0" smtClean="0"/>
              <a:t>Considering the effect of pandemic, an Inclusive </a:t>
            </a:r>
            <a:r>
              <a:rPr lang="en-US" sz="2400" dirty="0"/>
              <a:t>awareness programs against GBV and information related to reporting mechanisms should be </a:t>
            </a:r>
            <a:r>
              <a:rPr lang="en-US" sz="2400" dirty="0" smtClean="0"/>
              <a:t>provided </a:t>
            </a:r>
            <a:r>
              <a:rPr lang="en-US" sz="2400" dirty="0"/>
              <a:t>at the local level. </a:t>
            </a:r>
            <a:endParaRPr lang="en-US" sz="2400" dirty="0" smtClean="0"/>
          </a:p>
          <a:p>
            <a:r>
              <a:rPr lang="en-US" sz="2400" dirty="0" smtClean="0"/>
              <a:t>Hotline </a:t>
            </a:r>
            <a:r>
              <a:rPr lang="en-US" sz="2400" dirty="0"/>
              <a:t>service should be available at every local level to immediately complaints by GBV survivors with provision to provide a response within 24 hours and refer to address the immediate needs of the survivors</a:t>
            </a:r>
            <a:r>
              <a:rPr lang="en-US" sz="2400" dirty="0" smtClean="0"/>
              <a:t>.</a:t>
            </a:r>
          </a:p>
          <a:p>
            <a:r>
              <a:rPr lang="en-US" sz="2400" dirty="0" smtClean="0"/>
              <a:t>Judicial </a:t>
            </a:r>
            <a:r>
              <a:rPr lang="en-US" sz="2400" dirty="0"/>
              <a:t>committees should continue the justice-related works in a safe manner. </a:t>
            </a:r>
            <a:endParaRPr lang="en-US" sz="2400" dirty="0" smtClean="0"/>
          </a:p>
          <a:p>
            <a:r>
              <a:rPr lang="en-US" sz="2400" dirty="0"/>
              <a:t>Survivors centrist supportive mechanism should </a:t>
            </a:r>
            <a:r>
              <a:rPr lang="en-US" sz="2400" dirty="0" smtClean="0"/>
              <a:t>be strengthened </a:t>
            </a:r>
            <a:r>
              <a:rPr lang="en-US" sz="2400" dirty="0"/>
              <a:t>and well equipped with necessary requirements such as PPE, isolated rooms. </a:t>
            </a:r>
          </a:p>
          <a:p>
            <a:r>
              <a:rPr lang="en-US" sz="2400" dirty="0" smtClean="0"/>
              <a:t>Strengthen </a:t>
            </a:r>
            <a:r>
              <a:rPr lang="en-US" sz="2400" dirty="0"/>
              <a:t>the government mechanism and infrastructures to be more responsive and inclusive to address the GBV. </a:t>
            </a:r>
            <a:endParaRPr lang="en-US" sz="2400" dirty="0" smtClean="0"/>
          </a:p>
          <a:p>
            <a:endParaRPr lang="en-US" sz="2400" dirty="0" smtClean="0"/>
          </a:p>
          <a:p>
            <a:endParaRPr lang="en-US" sz="1950" dirty="0" smtClean="0"/>
          </a:p>
          <a:p>
            <a:pPr marL="0" indent="0">
              <a:buNone/>
            </a:pPr>
            <a:r>
              <a:rPr lang="en-US" sz="1950" dirty="0" smtClean="0"/>
              <a:t> </a:t>
            </a:r>
            <a:endParaRPr lang="en-US" sz="1950" dirty="0"/>
          </a:p>
        </p:txBody>
      </p:sp>
      <p:sp>
        <p:nvSpPr>
          <p:cNvPr id="4" name="Slide Number Placeholder 3"/>
          <p:cNvSpPr>
            <a:spLocks noGrp="1"/>
          </p:cNvSpPr>
          <p:nvPr>
            <p:ph type="sldNum" sz="quarter" idx="12"/>
          </p:nvPr>
        </p:nvSpPr>
        <p:spPr/>
        <p:txBody>
          <a:bodyPr/>
          <a:lstStyle/>
          <a:p>
            <a:fld id="{30BEB1BF-AC87-43D1-BB85-49C4D0414892}" type="slidenum">
              <a:rPr lang="en-US" smtClean="0"/>
              <a:t>24</a:t>
            </a:fld>
            <a:endParaRPr lang="en-US"/>
          </a:p>
        </p:txBody>
      </p:sp>
    </p:spTree>
    <p:extLst>
      <p:ext uri="{BB962C8B-B14F-4D97-AF65-F5344CB8AC3E}">
        <p14:creationId xmlns:p14="http://schemas.microsoft.com/office/powerpoint/2010/main" val="15088015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8783" y="1825625"/>
            <a:ext cx="11794434" cy="4351338"/>
          </a:xfrm>
        </p:spPr>
        <p:txBody>
          <a:bodyPr>
            <a:normAutofit/>
          </a:bodyPr>
          <a:lstStyle/>
          <a:p>
            <a:r>
              <a:rPr lang="en-US" sz="2400" dirty="0"/>
              <a:t>There should be provision of counselors in every quarantine and counselors should be mobilized in high-affected areas. Similarly, considering the possibility of violence and vulnerability on women and girls, there should be separate quarantine spaces for  them</a:t>
            </a:r>
          </a:p>
          <a:p>
            <a:r>
              <a:rPr lang="en-US" sz="2400" dirty="0"/>
              <a:t>Gender Equality policies should be developed in every local municipality to address the special need of women and gender and sexual minority groups. Additionally, the monitoring mechanism also should be developed to measure the progress of the local government to achieve gender equality. </a:t>
            </a:r>
          </a:p>
          <a:p>
            <a:pPr lvl="0"/>
            <a:r>
              <a:rPr lang="en-US" sz="2400" dirty="0"/>
              <a:t>Trained and skilled manpower should be prepared for quick response work at every local level. </a:t>
            </a:r>
          </a:p>
          <a:p>
            <a:endParaRPr lang="en-US" sz="2400" dirty="0"/>
          </a:p>
        </p:txBody>
      </p:sp>
      <p:sp>
        <p:nvSpPr>
          <p:cNvPr id="4" name="Slide Number Placeholder 3"/>
          <p:cNvSpPr>
            <a:spLocks noGrp="1"/>
          </p:cNvSpPr>
          <p:nvPr>
            <p:ph type="sldNum" sz="quarter" idx="12"/>
          </p:nvPr>
        </p:nvSpPr>
        <p:spPr/>
        <p:txBody>
          <a:bodyPr/>
          <a:lstStyle/>
          <a:p>
            <a:fld id="{30BEB1BF-AC87-43D1-BB85-49C4D0414892}" type="slidenum">
              <a:rPr lang="en-US" smtClean="0"/>
              <a:t>25</a:t>
            </a:fld>
            <a:endParaRPr lang="en-US"/>
          </a:p>
        </p:txBody>
      </p:sp>
    </p:spTree>
    <p:extLst>
      <p:ext uri="{BB962C8B-B14F-4D97-AF65-F5344CB8AC3E}">
        <p14:creationId xmlns:p14="http://schemas.microsoft.com/office/powerpoint/2010/main" val="3679142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482" y="378372"/>
            <a:ext cx="10355317" cy="5978307"/>
          </a:xfrm>
        </p:spPr>
        <p:txBody>
          <a:bodyPr>
            <a:noAutofit/>
          </a:bodyPr>
          <a:lstStyle/>
          <a:p>
            <a:pPr marL="0" indent="0">
              <a:spcBef>
                <a:spcPts val="0"/>
              </a:spcBef>
              <a:buNone/>
            </a:pPr>
            <a:r>
              <a:rPr lang="en-US" sz="21000" b="1" dirty="0" smtClean="0">
                <a:ln w="12700">
                  <a:solidFill>
                    <a:schemeClr val="tx2">
                      <a:lumMod val="75000"/>
                    </a:schemeClr>
                  </a:solidFill>
                  <a:prstDash val="solid"/>
                </a:ln>
                <a:solidFill>
                  <a:srgbClr val="B4369C"/>
                </a:solidFill>
                <a:effectLst>
                  <a:outerShdw dist="38100" dir="2640000" algn="bl" rotWithShape="0">
                    <a:schemeClr val="tx2">
                      <a:lumMod val="75000"/>
                    </a:schemeClr>
                  </a:outerShdw>
                </a:effectLst>
              </a:rPr>
              <a:t>Thank you. </a:t>
            </a:r>
            <a:endParaRPr lang="en-US" sz="21000" b="1" dirty="0">
              <a:ln w="12700">
                <a:solidFill>
                  <a:schemeClr val="tx2">
                    <a:lumMod val="75000"/>
                  </a:schemeClr>
                </a:solidFill>
                <a:prstDash val="solid"/>
              </a:ln>
              <a:solidFill>
                <a:srgbClr val="B4369C"/>
              </a:solidFill>
              <a:effectLst>
                <a:outerShdw dist="38100" dir="2640000" algn="bl" rotWithShape="0">
                  <a:schemeClr val="tx2">
                    <a:lumMod val="75000"/>
                  </a:schemeClr>
                </a:outerShdw>
              </a:effectLst>
            </a:endParaRPr>
          </a:p>
        </p:txBody>
      </p:sp>
      <p:sp>
        <p:nvSpPr>
          <p:cNvPr id="2" name="Slide Number Placeholder 1"/>
          <p:cNvSpPr>
            <a:spLocks noGrp="1"/>
          </p:cNvSpPr>
          <p:nvPr>
            <p:ph type="sldNum" sz="quarter" idx="12"/>
          </p:nvPr>
        </p:nvSpPr>
        <p:spPr/>
        <p:txBody>
          <a:bodyPr/>
          <a:lstStyle/>
          <a:p>
            <a:fld id="{30BEB1BF-AC87-43D1-BB85-49C4D0414892}" type="slidenum">
              <a:rPr lang="en-US" smtClean="0"/>
              <a:t>26</a:t>
            </a:fld>
            <a:endParaRPr lang="en-US"/>
          </a:p>
        </p:txBody>
      </p:sp>
    </p:spTree>
    <p:extLst>
      <p:ext uri="{BB962C8B-B14F-4D97-AF65-F5344CB8AC3E}">
        <p14:creationId xmlns:p14="http://schemas.microsoft.com/office/powerpoint/2010/main" val="697252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750" y="133113"/>
            <a:ext cx="10515600" cy="655163"/>
          </a:xfrm>
        </p:spPr>
        <p:txBody>
          <a:bodyPr>
            <a:normAutofit/>
          </a:bodyPr>
          <a:lstStyle/>
          <a:p>
            <a:r>
              <a:rPr lang="en-US" sz="3500" b="1" dirty="0" smtClean="0">
                <a:solidFill>
                  <a:srgbClr val="CD1DC5"/>
                </a:solidFill>
              </a:rPr>
              <a:t>Objective of survey</a:t>
            </a:r>
            <a:endParaRPr lang="en-US" sz="3500" b="1" dirty="0">
              <a:solidFill>
                <a:srgbClr val="CD1DC5"/>
              </a:solidFill>
            </a:endParaRPr>
          </a:p>
        </p:txBody>
      </p:sp>
      <p:sp>
        <p:nvSpPr>
          <p:cNvPr id="3" name="Content Placeholder 2"/>
          <p:cNvSpPr>
            <a:spLocks noGrp="1"/>
          </p:cNvSpPr>
          <p:nvPr>
            <p:ph idx="1"/>
          </p:nvPr>
        </p:nvSpPr>
        <p:spPr>
          <a:xfrm>
            <a:off x="259259" y="788276"/>
            <a:ext cx="11778066" cy="2016186"/>
          </a:xfrm>
        </p:spPr>
        <p:txBody>
          <a:bodyPr>
            <a:normAutofit/>
          </a:bodyPr>
          <a:lstStyle/>
          <a:p>
            <a:pPr>
              <a:spcBef>
                <a:spcPts val="600"/>
              </a:spcBef>
              <a:buFont typeface="Wingdings" panose="05000000000000000000" pitchFamily="2" charset="2"/>
              <a:buChar char="ü"/>
            </a:pPr>
            <a:r>
              <a:rPr lang="en-US" sz="2200" dirty="0" smtClean="0"/>
              <a:t>To </a:t>
            </a:r>
            <a:r>
              <a:rPr lang="en-US" sz="2200" dirty="0"/>
              <a:t>analyze </a:t>
            </a:r>
            <a:r>
              <a:rPr lang="en-US" sz="2200" dirty="0" smtClean="0"/>
              <a:t>the general perception of people on risk of </a:t>
            </a:r>
            <a:r>
              <a:rPr lang="en-US" sz="2200" dirty="0"/>
              <a:t>gender-based violence (GBV) during </a:t>
            </a:r>
            <a:r>
              <a:rPr lang="en-US" sz="2200" dirty="0" smtClean="0"/>
              <a:t>lock down period of COVID 19; </a:t>
            </a:r>
          </a:p>
          <a:p>
            <a:pPr>
              <a:spcBef>
                <a:spcPts val="600"/>
              </a:spcBef>
              <a:buFont typeface="Wingdings" panose="05000000000000000000" pitchFamily="2" charset="2"/>
              <a:buChar char="ü"/>
            </a:pPr>
            <a:r>
              <a:rPr lang="en-US" sz="2200" dirty="0"/>
              <a:t>T</a:t>
            </a:r>
            <a:r>
              <a:rPr lang="en-US" sz="2200" dirty="0" smtClean="0"/>
              <a:t>o examine the </a:t>
            </a:r>
            <a:r>
              <a:rPr lang="en-US" sz="2200" dirty="0"/>
              <a:t>availability, effectiveness, and challenges of services provided through support mechanisms established to address </a:t>
            </a:r>
            <a:r>
              <a:rPr lang="en-US" sz="2200" dirty="0" smtClean="0"/>
              <a:t>GBV; </a:t>
            </a:r>
          </a:p>
          <a:p>
            <a:pPr>
              <a:spcBef>
                <a:spcPts val="600"/>
              </a:spcBef>
              <a:buFont typeface="Wingdings" panose="05000000000000000000" pitchFamily="2" charset="2"/>
              <a:buChar char="ü"/>
            </a:pPr>
            <a:r>
              <a:rPr lang="en-US" sz="2200" dirty="0" smtClean="0"/>
              <a:t>To provide recommendation to ensure survivor's right to justice. </a:t>
            </a:r>
            <a:endParaRPr lang="en-US" sz="2200" dirty="0"/>
          </a:p>
        </p:txBody>
      </p:sp>
      <p:sp>
        <p:nvSpPr>
          <p:cNvPr id="4" name="Title 1"/>
          <p:cNvSpPr txBox="1">
            <a:spLocks/>
          </p:cNvSpPr>
          <p:nvPr/>
        </p:nvSpPr>
        <p:spPr>
          <a:xfrm>
            <a:off x="259259" y="2952913"/>
            <a:ext cx="10515600" cy="537649"/>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500" b="1" dirty="0" smtClean="0">
                <a:solidFill>
                  <a:srgbClr val="CD1DC5"/>
                </a:solidFill>
              </a:rPr>
              <a:t>Methodology</a:t>
            </a:r>
            <a:endParaRPr lang="en-US" sz="3500" b="1" dirty="0">
              <a:solidFill>
                <a:srgbClr val="CD1DC5"/>
              </a:solidFill>
            </a:endParaRPr>
          </a:p>
        </p:txBody>
      </p:sp>
      <p:sp>
        <p:nvSpPr>
          <p:cNvPr id="5" name="Content Placeholder 2"/>
          <p:cNvSpPr txBox="1">
            <a:spLocks/>
          </p:cNvSpPr>
          <p:nvPr/>
        </p:nvSpPr>
        <p:spPr>
          <a:xfrm>
            <a:off x="259259" y="3528240"/>
            <a:ext cx="12037325" cy="33297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buFont typeface="Wingdings" panose="05000000000000000000" pitchFamily="2" charset="2"/>
              <a:buChar char="ü"/>
            </a:pPr>
            <a:r>
              <a:rPr lang="en-US" sz="2200" dirty="0" smtClean="0"/>
              <a:t>Research design: Cross sectional </a:t>
            </a:r>
          </a:p>
          <a:p>
            <a:pPr>
              <a:lnSpc>
                <a:spcPct val="100000"/>
              </a:lnSpc>
              <a:spcBef>
                <a:spcPts val="600"/>
              </a:spcBef>
              <a:buFont typeface="Wingdings" panose="05000000000000000000" pitchFamily="2" charset="2"/>
              <a:buChar char="ü"/>
            </a:pPr>
            <a:r>
              <a:rPr lang="en-US" sz="2200" dirty="0" smtClean="0"/>
              <a:t>Sampling method: Convenient sampling</a:t>
            </a:r>
          </a:p>
          <a:p>
            <a:pPr>
              <a:lnSpc>
                <a:spcPct val="100000"/>
              </a:lnSpc>
              <a:spcBef>
                <a:spcPts val="600"/>
              </a:spcBef>
              <a:buFont typeface="Wingdings" panose="05000000000000000000" pitchFamily="2" charset="2"/>
              <a:buChar char="ü"/>
            </a:pPr>
            <a:r>
              <a:rPr lang="en-US" sz="2200" dirty="0" smtClean="0"/>
              <a:t>Sample size: 334 (including 149 Survivors) </a:t>
            </a:r>
          </a:p>
          <a:p>
            <a:pPr>
              <a:lnSpc>
                <a:spcPct val="100000"/>
              </a:lnSpc>
              <a:spcBef>
                <a:spcPts val="600"/>
              </a:spcBef>
              <a:buFont typeface="Wingdings" panose="05000000000000000000" pitchFamily="2" charset="2"/>
              <a:buChar char="ü"/>
            </a:pPr>
            <a:r>
              <a:rPr lang="en-US" sz="2200" dirty="0" smtClean="0"/>
              <a:t>Study population: GBV survivors, Police, representatives from One stop crisis management </a:t>
            </a:r>
            <a:r>
              <a:rPr lang="en-US" sz="2200" dirty="0" err="1" smtClean="0"/>
              <a:t>centre</a:t>
            </a:r>
            <a:r>
              <a:rPr lang="en-US" sz="2200" dirty="0" smtClean="0"/>
              <a:t> (OCMC), ward representatives, CBOs, management committee of safe house, bar association, judicial committee, human/women rights defenders, NGO/INGO. </a:t>
            </a:r>
          </a:p>
          <a:p>
            <a:pPr>
              <a:lnSpc>
                <a:spcPct val="100000"/>
              </a:lnSpc>
              <a:spcBef>
                <a:spcPts val="600"/>
              </a:spcBef>
              <a:buFont typeface="Wingdings" panose="05000000000000000000" pitchFamily="2" charset="2"/>
              <a:buChar char="ü"/>
            </a:pPr>
            <a:r>
              <a:rPr lang="en-US" sz="2200" dirty="0" smtClean="0"/>
              <a:t>Data collection method: Online survey on Google drive</a:t>
            </a:r>
          </a:p>
          <a:p>
            <a:pPr>
              <a:lnSpc>
                <a:spcPct val="100000"/>
              </a:lnSpc>
              <a:spcBef>
                <a:spcPts val="600"/>
              </a:spcBef>
              <a:buFont typeface="Wingdings" panose="05000000000000000000" pitchFamily="2" charset="2"/>
              <a:buChar char="ü"/>
            </a:pPr>
            <a:r>
              <a:rPr lang="en-US" sz="2200" dirty="0" smtClean="0"/>
              <a:t>Data collection period: 5th to 20th, May, 2020</a:t>
            </a:r>
            <a:endParaRPr lang="en-US" sz="2200" dirty="0"/>
          </a:p>
        </p:txBody>
      </p:sp>
      <p:sp>
        <p:nvSpPr>
          <p:cNvPr id="6" name="Slide Number Placeholder 5"/>
          <p:cNvSpPr>
            <a:spLocks noGrp="1"/>
          </p:cNvSpPr>
          <p:nvPr>
            <p:ph type="sldNum" sz="quarter" idx="12"/>
          </p:nvPr>
        </p:nvSpPr>
        <p:spPr/>
        <p:txBody>
          <a:bodyPr/>
          <a:lstStyle/>
          <a:p>
            <a:fld id="{30BEB1BF-AC87-43D1-BB85-49C4D0414892}" type="slidenum">
              <a:rPr lang="en-US" smtClean="0"/>
              <a:t>3</a:t>
            </a:fld>
            <a:endParaRPr lang="en-US"/>
          </a:p>
        </p:txBody>
      </p:sp>
    </p:spTree>
    <p:extLst>
      <p:ext uri="{BB962C8B-B14F-4D97-AF65-F5344CB8AC3E}">
        <p14:creationId xmlns:p14="http://schemas.microsoft.com/office/powerpoint/2010/main" val="3875797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750" y="133113"/>
            <a:ext cx="10515600" cy="655163"/>
          </a:xfrm>
        </p:spPr>
        <p:txBody>
          <a:bodyPr>
            <a:normAutofit/>
          </a:bodyPr>
          <a:lstStyle/>
          <a:p>
            <a:r>
              <a:rPr lang="en-US" sz="3500" b="1" dirty="0" smtClean="0">
                <a:solidFill>
                  <a:srgbClr val="CD1DC5"/>
                </a:solidFill>
              </a:rPr>
              <a:t>Limitations</a:t>
            </a:r>
            <a:endParaRPr lang="en-US" sz="3500" b="1" dirty="0">
              <a:solidFill>
                <a:srgbClr val="CD1DC5"/>
              </a:solidFill>
            </a:endParaRPr>
          </a:p>
        </p:txBody>
      </p:sp>
      <p:sp>
        <p:nvSpPr>
          <p:cNvPr id="3" name="Content Placeholder 2"/>
          <p:cNvSpPr>
            <a:spLocks noGrp="1"/>
          </p:cNvSpPr>
          <p:nvPr>
            <p:ph idx="1"/>
          </p:nvPr>
        </p:nvSpPr>
        <p:spPr>
          <a:xfrm>
            <a:off x="259259" y="788276"/>
            <a:ext cx="11778066" cy="2016186"/>
          </a:xfrm>
        </p:spPr>
        <p:txBody>
          <a:bodyPr>
            <a:normAutofit/>
          </a:bodyPr>
          <a:lstStyle/>
          <a:p>
            <a:pPr>
              <a:spcBef>
                <a:spcPts val="600"/>
              </a:spcBef>
              <a:buFont typeface="Wingdings" panose="05000000000000000000" pitchFamily="2" charset="2"/>
              <a:buChar char="ü"/>
            </a:pPr>
            <a:r>
              <a:rPr lang="en-US" sz="2200" dirty="0" smtClean="0"/>
              <a:t>Unable to reach with those who are not access to internet.</a:t>
            </a:r>
          </a:p>
          <a:p>
            <a:pPr>
              <a:spcBef>
                <a:spcPts val="600"/>
              </a:spcBef>
              <a:buFont typeface="Wingdings" panose="05000000000000000000" pitchFamily="2" charset="2"/>
              <a:buChar char="ü"/>
            </a:pPr>
            <a:r>
              <a:rPr lang="en-US" sz="2200" dirty="0" smtClean="0"/>
              <a:t>As this is an online survey, there might be chance that respondent just give answer for the shake of filling questionnaire. Or, we can say that there is lack of two way communication.</a:t>
            </a:r>
          </a:p>
          <a:p>
            <a:pPr>
              <a:spcBef>
                <a:spcPts val="600"/>
              </a:spcBef>
              <a:buFont typeface="Wingdings" panose="05000000000000000000" pitchFamily="2" charset="2"/>
              <a:buChar char="ü"/>
            </a:pPr>
            <a:r>
              <a:rPr lang="en-US" sz="2200" dirty="0" smtClean="0"/>
              <a:t>For some online survey, our staff has </a:t>
            </a:r>
            <a:r>
              <a:rPr lang="en-US" sz="2200" dirty="0" err="1" smtClean="0"/>
              <a:t>facilatated</a:t>
            </a:r>
            <a:r>
              <a:rPr lang="en-US" sz="2200" smtClean="0"/>
              <a:t> </a:t>
            </a:r>
            <a:r>
              <a:rPr lang="en-US" sz="2200" dirty="0" smtClean="0"/>
              <a:t>to fill the questionnaire, at that time staff can be biased.  </a:t>
            </a:r>
          </a:p>
          <a:p>
            <a:pPr>
              <a:spcBef>
                <a:spcPts val="600"/>
              </a:spcBef>
              <a:buFont typeface="Wingdings" panose="05000000000000000000" pitchFamily="2" charset="2"/>
              <a:buChar char="ü"/>
            </a:pPr>
            <a:endParaRPr lang="en-US" sz="2200" dirty="0"/>
          </a:p>
        </p:txBody>
      </p:sp>
      <p:sp>
        <p:nvSpPr>
          <p:cNvPr id="6" name="Slide Number Placeholder 5"/>
          <p:cNvSpPr>
            <a:spLocks noGrp="1"/>
          </p:cNvSpPr>
          <p:nvPr>
            <p:ph type="sldNum" sz="quarter" idx="12"/>
          </p:nvPr>
        </p:nvSpPr>
        <p:spPr/>
        <p:txBody>
          <a:bodyPr/>
          <a:lstStyle/>
          <a:p>
            <a:fld id="{30BEB1BF-AC87-43D1-BB85-49C4D0414892}" type="slidenum">
              <a:rPr lang="en-US" smtClean="0"/>
              <a:t>4</a:t>
            </a:fld>
            <a:endParaRPr lang="en-US"/>
          </a:p>
        </p:txBody>
      </p:sp>
    </p:spTree>
    <p:extLst>
      <p:ext uri="{BB962C8B-B14F-4D97-AF65-F5344CB8AC3E}">
        <p14:creationId xmlns:p14="http://schemas.microsoft.com/office/powerpoint/2010/main" val="34908363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1114" y="1088573"/>
            <a:ext cx="10515600" cy="1683656"/>
          </a:xfrm>
        </p:spPr>
        <p:txBody>
          <a:bodyPr>
            <a:noAutofit/>
          </a:bodyPr>
          <a:lstStyle/>
          <a:p>
            <a:pPr marL="0" indent="0" algn="ctr">
              <a:buNone/>
            </a:pPr>
            <a:r>
              <a:rPr lang="en-US" sz="10000" dirty="0" smtClean="0">
                <a:solidFill>
                  <a:srgbClr val="CD1DC5"/>
                </a:solidFill>
              </a:rPr>
              <a:t>Findings</a:t>
            </a:r>
            <a:endParaRPr lang="en-US" sz="10000" dirty="0">
              <a:solidFill>
                <a:srgbClr val="CD1DC5"/>
              </a:solidFill>
            </a:endParaRPr>
          </a:p>
        </p:txBody>
      </p:sp>
      <p:pic>
        <p:nvPicPr>
          <p:cNvPr id="1026" name="Picture 2" descr="Interpreting Findings — Life Changes Trust Evaluation Toolk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0799" y="2772229"/>
            <a:ext cx="4702629" cy="2934442"/>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30BEB1BF-AC87-43D1-BB85-49C4D0414892}" type="slidenum">
              <a:rPr lang="en-US" smtClean="0"/>
              <a:t>5</a:t>
            </a:fld>
            <a:endParaRPr lang="en-US"/>
          </a:p>
        </p:txBody>
      </p:sp>
    </p:spTree>
    <p:extLst>
      <p:ext uri="{BB962C8B-B14F-4D97-AF65-F5344CB8AC3E}">
        <p14:creationId xmlns:p14="http://schemas.microsoft.com/office/powerpoint/2010/main" val="13646729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8433"/>
            <a:ext cx="10515600" cy="509326"/>
          </a:xfrm>
        </p:spPr>
        <p:txBody>
          <a:bodyPr>
            <a:noAutofit/>
          </a:bodyPr>
          <a:lstStyle/>
          <a:p>
            <a:r>
              <a:rPr lang="en-US" sz="3500" b="1" dirty="0" smtClean="0">
                <a:solidFill>
                  <a:srgbClr val="CD1DC5"/>
                </a:solidFill>
              </a:rPr>
              <a:t>Socio-demographic </a:t>
            </a:r>
            <a:r>
              <a:rPr lang="en-US" sz="3500" b="1" dirty="0">
                <a:solidFill>
                  <a:srgbClr val="CD1DC5"/>
                </a:solidFill>
              </a:rPr>
              <a:t>i</a:t>
            </a:r>
            <a:r>
              <a:rPr lang="en-US" sz="3500" b="1" dirty="0" smtClean="0">
                <a:solidFill>
                  <a:srgbClr val="CD1DC5"/>
                </a:solidFill>
              </a:rPr>
              <a:t>nformation of respondents </a:t>
            </a:r>
            <a:r>
              <a:rPr lang="en-US" sz="3500" b="1" dirty="0">
                <a:solidFill>
                  <a:srgbClr val="CD1DC5"/>
                </a:solidFill>
              </a:rPr>
              <a:t>(N=334</a:t>
            </a:r>
            <a:r>
              <a:rPr lang="en-US" sz="3500" b="1" dirty="0" smtClean="0">
                <a:solidFill>
                  <a:srgbClr val="CD1DC5"/>
                </a:solidFill>
              </a:rPr>
              <a:t>)</a:t>
            </a:r>
            <a:endParaRPr lang="en-US" sz="3500" b="1" dirty="0">
              <a:solidFill>
                <a:srgbClr val="CD1DC5"/>
              </a:solidFill>
            </a:endParaRPr>
          </a:p>
        </p:txBody>
      </p:sp>
      <p:sp>
        <p:nvSpPr>
          <p:cNvPr id="3" name="Content Placeholder 2"/>
          <p:cNvSpPr>
            <a:spLocks noGrp="1"/>
          </p:cNvSpPr>
          <p:nvPr>
            <p:ph idx="1"/>
          </p:nvPr>
        </p:nvSpPr>
        <p:spPr>
          <a:xfrm>
            <a:off x="3927518" y="821768"/>
            <a:ext cx="3128494" cy="2814550"/>
          </a:xfrm>
        </p:spPr>
        <p:txBody>
          <a:bodyPr/>
          <a:lstStyle/>
          <a:p>
            <a:pPr marL="0" indent="0">
              <a:buNone/>
            </a:pPr>
            <a:r>
              <a:rPr lang="en-US" dirty="0"/>
              <a:t>2</a:t>
            </a:r>
            <a:r>
              <a:rPr lang="en-US" dirty="0" smtClean="0"/>
              <a:t>. Gender </a:t>
            </a:r>
          </a:p>
          <a:p>
            <a:endParaRPr lang="en-US" dirty="0"/>
          </a:p>
          <a:p>
            <a:pPr marL="0" indent="0">
              <a:buNone/>
            </a:pPr>
            <a:endParaRPr lang="en-US" dirty="0"/>
          </a:p>
        </p:txBody>
      </p:sp>
      <p:graphicFrame>
        <p:nvGraphicFramePr>
          <p:cNvPr id="7" name="Chart 6"/>
          <p:cNvGraphicFramePr/>
          <p:nvPr>
            <p:extLst>
              <p:ext uri="{D42A27DB-BD31-4B8C-83A1-F6EECF244321}">
                <p14:modId xmlns:p14="http://schemas.microsoft.com/office/powerpoint/2010/main" val="3214125149"/>
              </p:ext>
            </p:extLst>
          </p:nvPr>
        </p:nvGraphicFramePr>
        <p:xfrm>
          <a:off x="-130309" y="1471709"/>
          <a:ext cx="3650854" cy="1961688"/>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p:cNvSpPr txBox="1">
            <a:spLocks/>
          </p:cNvSpPr>
          <p:nvPr/>
        </p:nvSpPr>
        <p:spPr>
          <a:xfrm>
            <a:off x="233965" y="771326"/>
            <a:ext cx="2716369" cy="291543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t>1. Caste </a:t>
            </a:r>
          </a:p>
          <a:p>
            <a:endParaRPr lang="en-US" dirty="0" smtClean="0"/>
          </a:p>
          <a:p>
            <a:pPr marL="0" indent="0">
              <a:buFont typeface="Arial" panose="020B0604020202020204" pitchFamily="34" charset="0"/>
              <a:buNone/>
            </a:pPr>
            <a:endParaRPr lang="en-US" dirty="0"/>
          </a:p>
        </p:txBody>
      </p:sp>
      <p:pic>
        <p:nvPicPr>
          <p:cNvPr id="4" name="Picture 3"/>
          <p:cNvPicPr>
            <a:picLocks noChangeAspect="1"/>
          </p:cNvPicPr>
          <p:nvPr/>
        </p:nvPicPr>
        <p:blipFill>
          <a:blip r:embed="rId3"/>
          <a:stretch>
            <a:fillRect/>
          </a:stretch>
        </p:blipFill>
        <p:spPr>
          <a:xfrm>
            <a:off x="3600348" y="1222277"/>
            <a:ext cx="3309871" cy="2051574"/>
          </a:xfrm>
          <a:prstGeom prst="rect">
            <a:avLst/>
          </a:prstGeom>
          <a:effectLst>
            <a:glow>
              <a:schemeClr val="accent1"/>
            </a:glow>
          </a:effectLst>
        </p:spPr>
      </p:pic>
      <p:sp>
        <p:nvSpPr>
          <p:cNvPr id="8" name="Content Placeholder 2"/>
          <p:cNvSpPr txBox="1">
            <a:spLocks/>
          </p:cNvSpPr>
          <p:nvPr/>
        </p:nvSpPr>
        <p:spPr>
          <a:xfrm>
            <a:off x="7098036" y="756012"/>
            <a:ext cx="4301543" cy="28145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3</a:t>
            </a:r>
            <a:r>
              <a:rPr lang="en-US" dirty="0" smtClean="0"/>
              <a:t>. Age </a:t>
            </a:r>
          </a:p>
          <a:p>
            <a:pPr marL="0" indent="0">
              <a:buFont typeface="Arial" panose="020B0604020202020204" pitchFamily="34" charset="0"/>
              <a:buNone/>
            </a:pPr>
            <a:endParaRPr lang="en-US" dirty="0"/>
          </a:p>
        </p:txBody>
      </p:sp>
      <p:pic>
        <p:nvPicPr>
          <p:cNvPr id="9" name="Picture 8"/>
          <p:cNvPicPr>
            <a:picLocks noChangeAspect="1"/>
          </p:cNvPicPr>
          <p:nvPr/>
        </p:nvPicPr>
        <p:blipFill>
          <a:blip r:embed="rId4"/>
          <a:stretch>
            <a:fillRect/>
          </a:stretch>
        </p:blipFill>
        <p:spPr>
          <a:xfrm>
            <a:off x="6893442" y="1328040"/>
            <a:ext cx="4710730" cy="1840048"/>
          </a:xfrm>
          <a:prstGeom prst="rect">
            <a:avLst/>
          </a:prstGeom>
        </p:spPr>
      </p:pic>
      <p:sp>
        <p:nvSpPr>
          <p:cNvPr id="10" name="Rectangle 9"/>
          <p:cNvSpPr/>
          <p:nvPr/>
        </p:nvSpPr>
        <p:spPr>
          <a:xfrm>
            <a:off x="4521021" y="6319355"/>
            <a:ext cx="2949262" cy="540913"/>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2400" dirty="0"/>
          </a:p>
        </p:txBody>
      </p:sp>
      <p:graphicFrame>
        <p:nvGraphicFramePr>
          <p:cNvPr id="11" name="Chart 10"/>
          <p:cNvGraphicFramePr/>
          <p:nvPr>
            <p:extLst>
              <p:ext uri="{D42A27DB-BD31-4B8C-83A1-F6EECF244321}">
                <p14:modId xmlns:p14="http://schemas.microsoft.com/office/powerpoint/2010/main" val="3047395740"/>
              </p:ext>
            </p:extLst>
          </p:nvPr>
        </p:nvGraphicFramePr>
        <p:xfrm>
          <a:off x="160515" y="4307770"/>
          <a:ext cx="11239064" cy="2461735"/>
        </p:xfrm>
        <a:graphic>
          <a:graphicData uri="http://schemas.openxmlformats.org/drawingml/2006/chart">
            <c:chart xmlns:c="http://schemas.openxmlformats.org/drawingml/2006/chart" xmlns:r="http://schemas.openxmlformats.org/officeDocument/2006/relationships" r:id="rId5"/>
          </a:graphicData>
        </a:graphic>
      </p:graphicFrame>
      <p:sp>
        <p:nvSpPr>
          <p:cNvPr id="12" name="Content Placeholder 2"/>
          <p:cNvSpPr txBox="1">
            <a:spLocks/>
          </p:cNvSpPr>
          <p:nvPr/>
        </p:nvSpPr>
        <p:spPr>
          <a:xfrm>
            <a:off x="300938" y="3636318"/>
            <a:ext cx="10515600" cy="6195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smtClean="0"/>
              <a:t>4. Currently residing district (N=334)</a:t>
            </a:r>
          </a:p>
          <a:p>
            <a:pPr marL="0" indent="0">
              <a:buFont typeface="Arial" panose="020B0604020202020204" pitchFamily="34" charset="0"/>
              <a:buNone/>
            </a:pPr>
            <a:endParaRPr lang="en-US" b="1" dirty="0"/>
          </a:p>
        </p:txBody>
      </p:sp>
      <p:sp>
        <p:nvSpPr>
          <p:cNvPr id="5" name="Slide Number Placeholder 4"/>
          <p:cNvSpPr>
            <a:spLocks noGrp="1"/>
          </p:cNvSpPr>
          <p:nvPr>
            <p:ph type="sldNum" sz="quarter" idx="12"/>
          </p:nvPr>
        </p:nvSpPr>
        <p:spPr/>
        <p:txBody>
          <a:bodyPr/>
          <a:lstStyle/>
          <a:p>
            <a:fld id="{30BEB1BF-AC87-43D1-BB85-49C4D0414892}" type="slidenum">
              <a:rPr lang="en-US" smtClean="0"/>
              <a:t>6</a:t>
            </a:fld>
            <a:endParaRPr lang="en-US"/>
          </a:p>
        </p:txBody>
      </p:sp>
    </p:spTree>
    <p:extLst>
      <p:ext uri="{BB962C8B-B14F-4D97-AF65-F5344CB8AC3E}">
        <p14:creationId xmlns:p14="http://schemas.microsoft.com/office/powerpoint/2010/main" val="4220132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9"/>
          <p:cNvSpPr>
            <a:spLocks noGrp="1"/>
          </p:cNvSpPr>
          <p:nvPr>
            <p:ph idx="1"/>
          </p:nvPr>
        </p:nvSpPr>
        <p:spPr>
          <a:xfrm>
            <a:off x="301172" y="130629"/>
            <a:ext cx="10515600" cy="6075363"/>
          </a:xfrm>
        </p:spPr>
        <p:txBody>
          <a:bodyPr>
            <a:normAutofit/>
          </a:bodyPr>
          <a:lstStyle/>
          <a:p>
            <a:pPr marL="0" indent="0">
              <a:buNone/>
            </a:pPr>
            <a:r>
              <a:rPr lang="en-US" sz="3500" dirty="0" smtClean="0">
                <a:solidFill>
                  <a:srgbClr val="CD1DC5"/>
                </a:solidFill>
              </a:rPr>
              <a:t>5. Classification of respondent  (N-334)</a:t>
            </a:r>
          </a:p>
          <a:p>
            <a:pPr marL="0" indent="0">
              <a:buNone/>
            </a:pPr>
            <a:endParaRPr lang="en-US" sz="3500" dirty="0" smtClean="0">
              <a:solidFill>
                <a:srgbClr val="CD1DC5"/>
              </a:solidFill>
            </a:endParaRPr>
          </a:p>
          <a:p>
            <a:pPr marL="0" indent="0">
              <a:buNone/>
            </a:pPr>
            <a:endParaRPr lang="en-US" sz="3500" dirty="0" smtClean="0">
              <a:solidFill>
                <a:srgbClr val="CD1DC5"/>
              </a:solidFill>
            </a:endParaRPr>
          </a:p>
          <a:p>
            <a:pPr marL="0" indent="0">
              <a:buNone/>
            </a:pPr>
            <a:endParaRPr lang="en-US" sz="3500" dirty="0">
              <a:solidFill>
                <a:srgbClr val="CD1DC5"/>
              </a:solidFill>
            </a:endParaRPr>
          </a:p>
        </p:txBody>
      </p:sp>
      <p:graphicFrame>
        <p:nvGraphicFramePr>
          <p:cNvPr id="5" name="Content Placeholder 7"/>
          <p:cNvGraphicFramePr>
            <a:graphicFrameLocks/>
          </p:cNvGraphicFramePr>
          <p:nvPr>
            <p:extLst>
              <p:ext uri="{D42A27DB-BD31-4B8C-83A1-F6EECF244321}">
                <p14:modId xmlns:p14="http://schemas.microsoft.com/office/powerpoint/2010/main" val="2491007750"/>
              </p:ext>
            </p:extLst>
          </p:nvPr>
        </p:nvGraphicFramePr>
        <p:xfrm>
          <a:off x="101600" y="1274082"/>
          <a:ext cx="6477679" cy="5485265"/>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p:cNvSpPr txBox="1">
            <a:spLocks/>
          </p:cNvSpPr>
          <p:nvPr/>
        </p:nvSpPr>
        <p:spPr>
          <a:xfrm>
            <a:off x="6710082" y="1159158"/>
            <a:ext cx="5481918" cy="27313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500" dirty="0" smtClean="0"/>
              <a:t>Government service and local government representative, (N=53) </a:t>
            </a:r>
          </a:p>
          <a:p>
            <a:pPr marL="0" indent="0">
              <a:buFont typeface="Arial" panose="020B0604020202020204" pitchFamily="34" charset="0"/>
              <a:buNone/>
            </a:pPr>
            <a:endParaRPr lang="en-US" sz="2500" dirty="0" smtClean="0"/>
          </a:p>
          <a:p>
            <a:pPr marL="0" indent="0">
              <a:buFont typeface="Arial" panose="020B0604020202020204" pitchFamily="34" charset="0"/>
              <a:buNone/>
            </a:pPr>
            <a:endParaRPr lang="en-US" sz="2500" dirty="0" smtClean="0"/>
          </a:p>
          <a:p>
            <a:pPr marL="0" indent="0">
              <a:buFont typeface="Arial" panose="020B0604020202020204" pitchFamily="34" charset="0"/>
              <a:buNone/>
            </a:pPr>
            <a:endParaRPr lang="en-US" sz="2500" dirty="0"/>
          </a:p>
        </p:txBody>
      </p:sp>
      <p:graphicFrame>
        <p:nvGraphicFramePr>
          <p:cNvPr id="7" name="Chart 6"/>
          <p:cNvGraphicFramePr/>
          <p:nvPr>
            <p:extLst>
              <p:ext uri="{D42A27DB-BD31-4B8C-83A1-F6EECF244321}">
                <p14:modId xmlns:p14="http://schemas.microsoft.com/office/powerpoint/2010/main" val="391384172"/>
              </p:ext>
            </p:extLst>
          </p:nvPr>
        </p:nvGraphicFramePr>
        <p:xfrm>
          <a:off x="6710082" y="1886857"/>
          <a:ext cx="5386294" cy="195362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6710082" y="4134607"/>
            <a:ext cx="4412042" cy="477054"/>
          </a:xfrm>
          <a:prstGeom prst="rect">
            <a:avLst/>
          </a:prstGeom>
        </p:spPr>
        <p:txBody>
          <a:bodyPr wrap="none">
            <a:spAutoFit/>
          </a:bodyPr>
          <a:lstStyle/>
          <a:p>
            <a:r>
              <a:rPr lang="en-US" sz="2500" dirty="0" smtClean="0"/>
              <a:t>Non-Government service (N=57)</a:t>
            </a:r>
            <a:endParaRPr lang="en-US" sz="2500" dirty="0"/>
          </a:p>
        </p:txBody>
      </p:sp>
      <p:pic>
        <p:nvPicPr>
          <p:cNvPr id="10" name="Picture 9"/>
          <p:cNvPicPr>
            <a:picLocks noChangeAspect="1"/>
          </p:cNvPicPr>
          <p:nvPr/>
        </p:nvPicPr>
        <p:blipFill>
          <a:blip r:embed="rId4"/>
          <a:stretch>
            <a:fillRect/>
          </a:stretch>
        </p:blipFill>
        <p:spPr>
          <a:xfrm>
            <a:off x="6710082" y="4702507"/>
            <a:ext cx="5268558" cy="2112731"/>
          </a:xfrm>
          <a:prstGeom prst="rect">
            <a:avLst/>
          </a:prstGeom>
        </p:spPr>
      </p:pic>
      <p:sp>
        <p:nvSpPr>
          <p:cNvPr id="2" name="Slide Number Placeholder 1"/>
          <p:cNvSpPr>
            <a:spLocks noGrp="1"/>
          </p:cNvSpPr>
          <p:nvPr>
            <p:ph type="sldNum" sz="quarter" idx="12"/>
          </p:nvPr>
        </p:nvSpPr>
        <p:spPr/>
        <p:txBody>
          <a:bodyPr/>
          <a:lstStyle/>
          <a:p>
            <a:fld id="{30BEB1BF-AC87-43D1-BB85-49C4D0414892}" type="slidenum">
              <a:rPr lang="en-US" smtClean="0"/>
              <a:t>7</a:t>
            </a:fld>
            <a:endParaRPr lang="en-US"/>
          </a:p>
        </p:txBody>
      </p:sp>
    </p:spTree>
    <p:extLst>
      <p:ext uri="{BB962C8B-B14F-4D97-AF65-F5344CB8AC3E}">
        <p14:creationId xmlns:p14="http://schemas.microsoft.com/office/powerpoint/2010/main" val="328575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999" y="182964"/>
            <a:ext cx="10515600" cy="540204"/>
          </a:xfrm>
        </p:spPr>
        <p:txBody>
          <a:bodyPr>
            <a:noAutofit/>
          </a:bodyPr>
          <a:lstStyle/>
          <a:p>
            <a:pPr marL="0" indent="0">
              <a:buNone/>
            </a:pPr>
            <a:r>
              <a:rPr lang="en-US" sz="3000" b="1" dirty="0">
                <a:solidFill>
                  <a:srgbClr val="CD1DC5"/>
                </a:solidFill>
              </a:rPr>
              <a:t>6</a:t>
            </a:r>
            <a:r>
              <a:rPr lang="en-US" sz="3000" b="1" dirty="0" smtClean="0">
                <a:solidFill>
                  <a:srgbClr val="CD1DC5"/>
                </a:solidFill>
              </a:rPr>
              <a:t>. Survivor's engagement</a:t>
            </a:r>
            <a:r>
              <a:rPr lang="ne-NP" sz="3000" b="1" dirty="0" smtClean="0">
                <a:solidFill>
                  <a:srgbClr val="CD1DC5"/>
                </a:solidFill>
              </a:rPr>
              <a:t> </a:t>
            </a:r>
            <a:r>
              <a:rPr lang="en-US" sz="3000" b="1" dirty="0" smtClean="0">
                <a:solidFill>
                  <a:srgbClr val="CD1DC5"/>
                </a:solidFill>
              </a:rPr>
              <a:t>(N=149)</a:t>
            </a:r>
          </a:p>
          <a:p>
            <a:pPr marL="0" indent="0">
              <a:buNone/>
            </a:pPr>
            <a:endParaRPr lang="en-US" sz="3000" b="1" dirty="0" smtClean="0">
              <a:solidFill>
                <a:srgbClr val="CD1DC5"/>
              </a:solidFill>
            </a:endParaRPr>
          </a:p>
          <a:p>
            <a:endParaRPr lang="en-US" sz="3000" b="1" dirty="0">
              <a:solidFill>
                <a:srgbClr val="CD1DC5"/>
              </a:solidFill>
            </a:endParaRPr>
          </a:p>
        </p:txBody>
      </p:sp>
      <p:graphicFrame>
        <p:nvGraphicFramePr>
          <p:cNvPr id="6" name="Chart 5"/>
          <p:cNvGraphicFramePr/>
          <p:nvPr>
            <p:extLst>
              <p:ext uri="{D42A27DB-BD31-4B8C-83A1-F6EECF244321}">
                <p14:modId xmlns:p14="http://schemas.microsoft.com/office/powerpoint/2010/main" val="325084308"/>
              </p:ext>
            </p:extLst>
          </p:nvPr>
        </p:nvGraphicFramePr>
        <p:xfrm>
          <a:off x="141513" y="1499734"/>
          <a:ext cx="5925458" cy="4799466"/>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p:nvPr/>
        </p:nvSpPr>
        <p:spPr>
          <a:xfrm>
            <a:off x="6468720" y="169170"/>
            <a:ext cx="5776325" cy="553998"/>
          </a:xfrm>
          <a:prstGeom prst="rect">
            <a:avLst/>
          </a:prstGeom>
        </p:spPr>
        <p:txBody>
          <a:bodyPr wrap="none">
            <a:spAutoFit/>
          </a:bodyPr>
          <a:lstStyle/>
          <a:p>
            <a:r>
              <a:rPr lang="en-US" sz="3000" b="1" dirty="0">
                <a:solidFill>
                  <a:srgbClr val="CD1DC5"/>
                </a:solidFill>
              </a:rPr>
              <a:t>7. Survivor's marital status (N=149)</a:t>
            </a:r>
          </a:p>
        </p:txBody>
      </p:sp>
      <p:graphicFrame>
        <p:nvGraphicFramePr>
          <p:cNvPr id="7" name="Chart 6"/>
          <p:cNvGraphicFramePr/>
          <p:nvPr>
            <p:extLst>
              <p:ext uri="{D42A27DB-BD31-4B8C-83A1-F6EECF244321}">
                <p14:modId xmlns:p14="http://schemas.microsoft.com/office/powerpoint/2010/main" val="641275886"/>
              </p:ext>
            </p:extLst>
          </p:nvPr>
        </p:nvGraphicFramePr>
        <p:xfrm>
          <a:off x="6168572" y="1407887"/>
          <a:ext cx="5776685" cy="4484914"/>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p:txBody>
          <a:bodyPr/>
          <a:lstStyle/>
          <a:p>
            <a:fld id="{30BEB1BF-AC87-43D1-BB85-49C4D0414892}" type="slidenum">
              <a:rPr lang="en-US" smtClean="0"/>
              <a:t>8</a:t>
            </a:fld>
            <a:endParaRPr lang="en-US"/>
          </a:p>
        </p:txBody>
      </p:sp>
    </p:spTree>
    <p:extLst>
      <p:ext uri="{BB962C8B-B14F-4D97-AF65-F5344CB8AC3E}">
        <p14:creationId xmlns:p14="http://schemas.microsoft.com/office/powerpoint/2010/main" val="2592398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7635" y="557211"/>
            <a:ext cx="10515600" cy="2883354"/>
          </a:xfrm>
        </p:spPr>
        <p:txBody>
          <a:bodyPr>
            <a:noAutofit/>
          </a:bodyPr>
          <a:lstStyle/>
          <a:p>
            <a:pPr marL="0" indent="0" algn="ctr">
              <a:buNone/>
            </a:pPr>
            <a:r>
              <a:rPr lang="en-US" sz="10000" b="1" dirty="0" smtClean="0">
                <a:solidFill>
                  <a:srgbClr val="CD1DC5"/>
                </a:solidFill>
              </a:rPr>
              <a:t>Findings related to topic</a:t>
            </a:r>
            <a:endParaRPr lang="en-US" sz="10000" b="1" dirty="0">
              <a:solidFill>
                <a:srgbClr val="CD1DC5"/>
              </a:solidFill>
            </a:endParaRPr>
          </a:p>
        </p:txBody>
      </p:sp>
      <p:pic>
        <p:nvPicPr>
          <p:cNvPr id="2050" name="Picture 2" descr="International Business Database And Online Marketing - Findings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8879" y="3945531"/>
            <a:ext cx="3044935" cy="2600748"/>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30BEB1BF-AC87-43D1-BB85-49C4D0414892}" type="slidenum">
              <a:rPr lang="en-US" smtClean="0"/>
              <a:t>9</a:t>
            </a:fld>
            <a:endParaRPr lang="en-US"/>
          </a:p>
        </p:txBody>
      </p:sp>
    </p:spTree>
    <p:extLst>
      <p:ext uri="{BB962C8B-B14F-4D97-AF65-F5344CB8AC3E}">
        <p14:creationId xmlns:p14="http://schemas.microsoft.com/office/powerpoint/2010/main" val="265500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1569</TotalTime>
  <Words>1434</Words>
  <Application>Microsoft Office PowerPoint</Application>
  <PresentationFormat>Widescreen</PresentationFormat>
  <Paragraphs>215</Paragraphs>
  <Slides>26</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Calibri Light</vt:lpstr>
      <vt:lpstr>Mangal</vt:lpstr>
      <vt:lpstr>Times New Roman</vt:lpstr>
      <vt:lpstr>Wingdings</vt:lpstr>
      <vt:lpstr>Office Theme</vt:lpstr>
      <vt:lpstr>An assessment on risk and preventive measures of Gender-Based Violence during lock-down period of COVID 19.</vt:lpstr>
      <vt:lpstr>PowerPoint Presentation</vt:lpstr>
      <vt:lpstr>Objective of survey</vt:lpstr>
      <vt:lpstr>Limitations</vt:lpstr>
      <vt:lpstr>PowerPoint Presentation</vt:lpstr>
      <vt:lpstr>Socio-demographic information of respondents (N=334)</vt:lpstr>
      <vt:lpstr>PowerPoint Presentation</vt:lpstr>
      <vt:lpstr>PowerPoint Presentation</vt:lpstr>
      <vt:lpstr>PowerPoint Presentation</vt:lpstr>
      <vt:lpstr>1. Chances of occurring violence during lockdown period (N=334) </vt:lpstr>
      <vt:lpstr>2. Types of violence that can occur during lockdown period (N=334) </vt:lpstr>
      <vt:lpstr>Contd..</vt:lpstr>
      <vt:lpstr> </vt:lpstr>
      <vt:lpstr>3. Who do the survivor tell about the incident at first ?(N=334, multiple answer)</vt:lpstr>
      <vt:lpstr>4. How comfortable is it for a person affected by violence to lodge a complaint on violence against them? (N=334, multiple answer) </vt:lpstr>
      <vt:lpstr>5. Challenges on lodging complaint (N=334)</vt:lpstr>
      <vt:lpstr>6. What will make survivor easy to lodge complaint? (N=334, multiple answer) </vt:lpstr>
      <vt:lpstr>7. Level of satisfaction with the government’s effort to prevent gender based violence? (N=334)</vt:lpstr>
      <vt:lpstr>Level of satisfaction from different occupation </vt:lpstr>
      <vt:lpstr>8. If you are not satisfied, why? (N=305, multiple answer) </vt:lpstr>
      <vt:lpstr>9. Availability of GBV services (N=334) </vt:lpstr>
      <vt:lpstr>10. Major constraints for not being able to provide regular services (N=334, multiple answer)</vt:lpstr>
      <vt:lpstr>Conclusion</vt:lpstr>
      <vt:lpstr>Recommendations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Sanjita Timsina</dc:title>
  <dc:creator>Sanjita Timsina</dc:creator>
  <cp:lastModifiedBy>Elawati KC</cp:lastModifiedBy>
  <cp:revision>218</cp:revision>
  <dcterms:created xsi:type="dcterms:W3CDTF">2020-05-23T09:28:04Z</dcterms:created>
  <dcterms:modified xsi:type="dcterms:W3CDTF">2020-11-30T04:26:16Z</dcterms:modified>
</cp:coreProperties>
</file>